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B47FCC" w14:textId="717E90CD" w:rsidR="00B07B5B" w:rsidRPr="00901FC2" w:rsidRDefault="00B07B5B" w:rsidP="00B07B5B">
      <w:pPr>
        <w:pStyle w:val="BodyText"/>
        <w:rPr>
          <w:rFonts w:asciiTheme="minorHAnsi" w:hAnsiTheme="minorHAnsi" w:cstheme="minorHAnsi"/>
          <w:lang w:val="en-US"/>
        </w:rPr>
      </w:pPr>
    </w:p>
    <w:p w14:paraId="4B97A0EE" w14:textId="77777777" w:rsidR="00B07B5B" w:rsidRPr="004F0156" w:rsidRDefault="00B07B5B" w:rsidP="00B07B5B">
      <w:pPr>
        <w:pStyle w:val="BodyText"/>
        <w:rPr>
          <w:rFonts w:asciiTheme="minorHAnsi" w:hAnsiTheme="minorHAnsi" w:cstheme="minorHAnsi"/>
        </w:rPr>
      </w:pPr>
    </w:p>
    <w:p w14:paraId="1305B2FD" w14:textId="77777777" w:rsidR="00B07B5B" w:rsidRPr="004F0156" w:rsidRDefault="00B07B5B" w:rsidP="00B07B5B">
      <w:pPr>
        <w:pStyle w:val="BodyText"/>
        <w:rPr>
          <w:rFonts w:asciiTheme="minorHAnsi" w:hAnsiTheme="minorHAnsi" w:cstheme="minorHAnsi"/>
        </w:rPr>
      </w:pPr>
    </w:p>
    <w:p w14:paraId="5CB0564C" w14:textId="77777777" w:rsidR="00B07B5B" w:rsidRPr="004F0156" w:rsidRDefault="00B07B5B" w:rsidP="00B07B5B">
      <w:pPr>
        <w:pStyle w:val="BodyText"/>
        <w:rPr>
          <w:rFonts w:asciiTheme="minorHAnsi" w:hAnsiTheme="minorHAnsi" w:cstheme="minorHAnsi"/>
        </w:rPr>
      </w:pPr>
    </w:p>
    <w:p w14:paraId="73EB78E6" w14:textId="77777777" w:rsidR="00B07B5B" w:rsidRPr="004F0156" w:rsidRDefault="00B07B5B" w:rsidP="00B07B5B">
      <w:pPr>
        <w:pStyle w:val="BodyText"/>
        <w:rPr>
          <w:rFonts w:asciiTheme="minorHAnsi" w:hAnsiTheme="minorHAnsi" w:cstheme="minorHAnsi"/>
        </w:rPr>
      </w:pPr>
    </w:p>
    <w:p w14:paraId="2B8A00D9" w14:textId="77777777" w:rsidR="00B07B5B" w:rsidRPr="004F0156" w:rsidRDefault="00B07B5B" w:rsidP="00B07B5B">
      <w:pPr>
        <w:pStyle w:val="BodyText"/>
        <w:rPr>
          <w:rFonts w:asciiTheme="minorHAnsi" w:hAnsiTheme="minorHAnsi" w:cstheme="minorHAnsi"/>
        </w:rPr>
      </w:pPr>
    </w:p>
    <w:p w14:paraId="684F50E2" w14:textId="77777777" w:rsidR="00B07B5B" w:rsidRPr="004F0156" w:rsidRDefault="00B07B5B" w:rsidP="00B07B5B">
      <w:pPr>
        <w:pStyle w:val="BodyText"/>
        <w:rPr>
          <w:rFonts w:asciiTheme="minorHAnsi" w:hAnsiTheme="minorHAnsi" w:cstheme="minorHAnsi"/>
        </w:rPr>
      </w:pPr>
    </w:p>
    <w:p w14:paraId="45DED5F4" w14:textId="77777777" w:rsidR="00B07B5B" w:rsidRPr="004F0156" w:rsidRDefault="00B07B5B" w:rsidP="00B07B5B">
      <w:pPr>
        <w:pStyle w:val="BodyText"/>
        <w:rPr>
          <w:rFonts w:asciiTheme="minorHAnsi" w:hAnsiTheme="minorHAnsi" w:cstheme="minorHAnsi"/>
        </w:rPr>
      </w:pPr>
    </w:p>
    <w:p w14:paraId="10C2C20B" w14:textId="77777777" w:rsidR="00B07B5B" w:rsidRPr="004F0156" w:rsidRDefault="00B07B5B" w:rsidP="00B07B5B">
      <w:pPr>
        <w:pStyle w:val="BodyText"/>
        <w:rPr>
          <w:rFonts w:asciiTheme="minorHAnsi" w:hAnsiTheme="minorHAnsi" w:cstheme="minorHAnsi"/>
        </w:rPr>
      </w:pPr>
    </w:p>
    <w:p w14:paraId="1A9ACFA7" w14:textId="77777777" w:rsidR="00B07B5B" w:rsidRPr="004F0156" w:rsidRDefault="00B07B5B" w:rsidP="00B07B5B">
      <w:pPr>
        <w:pStyle w:val="BodyText"/>
        <w:rPr>
          <w:rFonts w:asciiTheme="minorHAnsi" w:hAnsiTheme="minorHAnsi" w:cstheme="minorHAnsi"/>
        </w:rPr>
      </w:pPr>
    </w:p>
    <w:p w14:paraId="68230219" w14:textId="77777777" w:rsidR="00E66F7C" w:rsidRPr="001F181A" w:rsidRDefault="009B5903" w:rsidP="00DD2B61">
      <w:pPr>
        <w:spacing w:beforeAutospacing="0" w:afterAutospacing="0"/>
        <w:jc w:val="center"/>
        <w:rPr>
          <w:rFonts w:asciiTheme="minorHAnsi" w:hAnsiTheme="minorHAnsi" w:cstheme="minorHAnsi"/>
          <w:b/>
          <w:bCs/>
          <w:caps/>
          <w:color w:val="0070C0"/>
          <w:sz w:val="72"/>
          <w:szCs w:val="72"/>
        </w:rPr>
      </w:pPr>
      <w:r w:rsidRPr="001F181A">
        <w:rPr>
          <w:rFonts w:asciiTheme="minorHAnsi" w:hAnsiTheme="minorHAnsi" w:cstheme="minorHAnsi"/>
          <w:b/>
          <w:bCs/>
          <w:caps/>
          <w:color w:val="0070C0"/>
          <w:sz w:val="72"/>
          <w:szCs w:val="72"/>
        </w:rPr>
        <w:t>Patient</w:t>
      </w:r>
      <w:r w:rsidR="008F0559" w:rsidRPr="001F181A">
        <w:rPr>
          <w:rFonts w:asciiTheme="minorHAnsi" w:hAnsiTheme="minorHAnsi" w:cstheme="minorHAnsi"/>
          <w:b/>
          <w:bCs/>
          <w:caps/>
          <w:color w:val="0070C0"/>
          <w:sz w:val="72"/>
          <w:szCs w:val="72"/>
        </w:rPr>
        <w:t xml:space="preserve"> </w:t>
      </w:r>
    </w:p>
    <w:p w14:paraId="56977DFF" w14:textId="2837FC51" w:rsidR="00666B32" w:rsidRPr="001F181A" w:rsidRDefault="00E66F7C" w:rsidP="00DD2B61">
      <w:pPr>
        <w:spacing w:beforeAutospacing="0" w:afterAutospacing="0"/>
        <w:jc w:val="center"/>
        <w:rPr>
          <w:rFonts w:asciiTheme="minorHAnsi" w:hAnsiTheme="minorHAnsi" w:cstheme="minorHAnsi"/>
          <w:b/>
          <w:bCs/>
          <w:caps/>
          <w:color w:val="0070C0"/>
          <w:sz w:val="72"/>
          <w:szCs w:val="72"/>
        </w:rPr>
      </w:pPr>
      <w:r w:rsidRPr="001F181A">
        <w:rPr>
          <w:rFonts w:asciiTheme="minorHAnsi" w:hAnsiTheme="minorHAnsi" w:cstheme="minorHAnsi"/>
          <w:b/>
          <w:bCs/>
          <w:caps/>
          <w:color w:val="0070C0"/>
          <w:sz w:val="72"/>
          <w:szCs w:val="72"/>
        </w:rPr>
        <w:t xml:space="preserve">Privacy </w:t>
      </w:r>
      <w:r w:rsidR="008F0559" w:rsidRPr="001F181A">
        <w:rPr>
          <w:rFonts w:asciiTheme="minorHAnsi" w:hAnsiTheme="minorHAnsi" w:cstheme="minorHAnsi"/>
          <w:b/>
          <w:bCs/>
          <w:caps/>
          <w:color w:val="0070C0"/>
          <w:sz w:val="72"/>
          <w:szCs w:val="72"/>
        </w:rPr>
        <w:t>nOTICE</w:t>
      </w:r>
    </w:p>
    <w:p w14:paraId="0CC98851" w14:textId="77777777" w:rsidR="00666B32" w:rsidRPr="004F0156" w:rsidRDefault="00666B32" w:rsidP="00DD2B61">
      <w:pPr>
        <w:pStyle w:val="BodyText"/>
        <w:spacing w:before="0" w:after="0"/>
        <w:rPr>
          <w:rFonts w:asciiTheme="minorHAnsi" w:hAnsiTheme="minorHAnsi" w:cstheme="minorHAnsi"/>
        </w:rPr>
      </w:pPr>
      <w:bookmarkStart w:id="0" w:name="_Hlk97544398"/>
    </w:p>
    <w:p w14:paraId="2A7F3563" w14:textId="77777777" w:rsidR="00666B32" w:rsidRPr="004F0156" w:rsidRDefault="00666B32" w:rsidP="00DD2B61">
      <w:pPr>
        <w:pStyle w:val="BodyText"/>
        <w:spacing w:before="0" w:after="0"/>
        <w:rPr>
          <w:rFonts w:asciiTheme="minorHAnsi" w:hAnsiTheme="minorHAnsi" w:cstheme="minorHAnsi"/>
        </w:rPr>
      </w:pPr>
    </w:p>
    <w:p w14:paraId="6D2FE603" w14:textId="77777777" w:rsidR="00666B32" w:rsidRPr="004F0156" w:rsidRDefault="00666B32" w:rsidP="00DD2B61">
      <w:pPr>
        <w:pStyle w:val="BodyText"/>
        <w:spacing w:before="0" w:after="0"/>
        <w:rPr>
          <w:rFonts w:asciiTheme="minorHAnsi" w:hAnsiTheme="minorHAnsi" w:cstheme="minorHAnsi"/>
        </w:rPr>
      </w:pPr>
    </w:p>
    <w:p w14:paraId="6197F321" w14:textId="77777777" w:rsidR="00666B32" w:rsidRPr="004F0156" w:rsidRDefault="00666B32" w:rsidP="00DD2B61">
      <w:pPr>
        <w:pStyle w:val="BodyText"/>
        <w:spacing w:before="0" w:after="0"/>
        <w:rPr>
          <w:rFonts w:asciiTheme="minorHAnsi" w:hAnsiTheme="minorHAnsi" w:cstheme="minorHAnsi"/>
        </w:rPr>
      </w:pPr>
    </w:p>
    <w:p w14:paraId="1D572483" w14:textId="77777777" w:rsidR="00666B32" w:rsidRPr="004F0156" w:rsidRDefault="00666B32" w:rsidP="00DD2B61">
      <w:pPr>
        <w:pStyle w:val="BodyText"/>
        <w:spacing w:before="0" w:after="0"/>
        <w:rPr>
          <w:rFonts w:asciiTheme="minorHAnsi" w:hAnsiTheme="minorHAnsi" w:cstheme="minorHAnsi"/>
        </w:rPr>
      </w:pPr>
    </w:p>
    <w:p w14:paraId="3320822B" w14:textId="77777777" w:rsidR="00666B32" w:rsidRPr="004F0156" w:rsidRDefault="00666B32" w:rsidP="00DD2B61">
      <w:pPr>
        <w:pStyle w:val="BodyText"/>
        <w:spacing w:before="0" w:after="0"/>
        <w:rPr>
          <w:rFonts w:asciiTheme="minorHAnsi" w:hAnsiTheme="minorHAnsi" w:cstheme="minorHAnsi"/>
        </w:rPr>
      </w:pPr>
    </w:p>
    <w:p w14:paraId="012E7787" w14:textId="77777777" w:rsidR="00666B32" w:rsidRPr="004F0156" w:rsidRDefault="00666B32" w:rsidP="00DD2B61">
      <w:pPr>
        <w:pStyle w:val="BodyText"/>
        <w:spacing w:before="0" w:after="0"/>
        <w:rPr>
          <w:rFonts w:asciiTheme="minorHAnsi" w:hAnsiTheme="minorHAnsi" w:cstheme="minorHAnsi"/>
        </w:rPr>
      </w:pPr>
    </w:p>
    <w:p w14:paraId="6EAC2997" w14:textId="77777777" w:rsidR="00666B32" w:rsidRPr="004F0156" w:rsidRDefault="00666B32" w:rsidP="00DD2B61">
      <w:pPr>
        <w:pStyle w:val="BodyText"/>
        <w:spacing w:before="0" w:after="0"/>
        <w:rPr>
          <w:rFonts w:asciiTheme="minorHAnsi" w:hAnsiTheme="minorHAnsi" w:cstheme="minorHAnsi"/>
        </w:rPr>
      </w:pPr>
    </w:p>
    <w:p w14:paraId="5DC484DC" w14:textId="77777777" w:rsidR="00666B32" w:rsidRPr="004F0156" w:rsidRDefault="00666B32" w:rsidP="00DD2B61">
      <w:pPr>
        <w:pStyle w:val="BodyText"/>
        <w:spacing w:before="0" w:after="0"/>
        <w:rPr>
          <w:rFonts w:asciiTheme="minorHAnsi" w:hAnsiTheme="minorHAnsi" w:cstheme="minorHAnsi"/>
        </w:rPr>
      </w:pPr>
    </w:p>
    <w:p w14:paraId="5729CCCE" w14:textId="77777777" w:rsidR="00666B32" w:rsidRPr="004F0156" w:rsidRDefault="00666B32" w:rsidP="00DD2B61">
      <w:pPr>
        <w:pStyle w:val="BodyText"/>
        <w:spacing w:before="0" w:after="0"/>
        <w:rPr>
          <w:rFonts w:asciiTheme="minorHAnsi" w:hAnsiTheme="minorHAnsi" w:cstheme="minorHAnsi"/>
        </w:rPr>
      </w:pPr>
    </w:p>
    <w:p w14:paraId="79A2CF5A" w14:textId="77777777" w:rsidR="00666B32" w:rsidRPr="004F0156" w:rsidRDefault="00666B32" w:rsidP="00DD2B61">
      <w:pPr>
        <w:pStyle w:val="BodyText"/>
        <w:spacing w:before="0" w:after="0"/>
        <w:rPr>
          <w:rFonts w:asciiTheme="minorHAnsi" w:hAnsiTheme="minorHAnsi" w:cstheme="minorHAnsi"/>
        </w:rPr>
      </w:pPr>
    </w:p>
    <w:p w14:paraId="75F9ABB3" w14:textId="208896E0" w:rsidR="00666B32" w:rsidRDefault="00666B32" w:rsidP="00DD2B61">
      <w:pPr>
        <w:pStyle w:val="BodyText"/>
        <w:spacing w:before="0" w:after="0"/>
        <w:rPr>
          <w:rFonts w:asciiTheme="minorHAnsi" w:hAnsiTheme="minorHAnsi" w:cstheme="minorHAnsi"/>
        </w:rPr>
      </w:pPr>
    </w:p>
    <w:p w14:paraId="3310C4CD" w14:textId="255AB382" w:rsidR="00AF4B54" w:rsidRDefault="00AF4B54" w:rsidP="00DD2B61">
      <w:pPr>
        <w:pStyle w:val="BodyText"/>
        <w:spacing w:before="0" w:after="0"/>
        <w:rPr>
          <w:rFonts w:asciiTheme="minorHAnsi" w:hAnsiTheme="minorHAnsi" w:cstheme="minorHAnsi"/>
        </w:rPr>
      </w:pPr>
    </w:p>
    <w:p w14:paraId="23A53D32" w14:textId="15297F22" w:rsidR="00AF4B54" w:rsidRDefault="00AF4B54" w:rsidP="00DD2B61">
      <w:pPr>
        <w:pStyle w:val="BodyText"/>
        <w:spacing w:before="0" w:after="0"/>
        <w:rPr>
          <w:rFonts w:asciiTheme="minorHAnsi" w:hAnsiTheme="minorHAnsi" w:cstheme="minorHAnsi"/>
        </w:rPr>
      </w:pPr>
    </w:p>
    <w:p w14:paraId="73FEF844" w14:textId="17873C65" w:rsidR="00AF4B54" w:rsidRDefault="00AF4B54" w:rsidP="00DD2B61">
      <w:pPr>
        <w:pStyle w:val="BodyText"/>
        <w:spacing w:before="0" w:after="0"/>
        <w:rPr>
          <w:rFonts w:asciiTheme="minorHAnsi" w:hAnsiTheme="minorHAnsi" w:cstheme="minorHAnsi"/>
        </w:rPr>
      </w:pPr>
    </w:p>
    <w:p w14:paraId="3A24B38D" w14:textId="2D08FF4A" w:rsidR="00AF4B54" w:rsidRDefault="00AF4B54" w:rsidP="00DD2B61">
      <w:pPr>
        <w:pStyle w:val="BodyText"/>
        <w:spacing w:before="0" w:after="0"/>
        <w:rPr>
          <w:rFonts w:asciiTheme="minorHAnsi" w:hAnsiTheme="minorHAnsi" w:cstheme="minorHAnsi"/>
        </w:rPr>
      </w:pPr>
    </w:p>
    <w:p w14:paraId="4D369645" w14:textId="422FAD7B" w:rsidR="00AF4B54" w:rsidRDefault="00AF4B54" w:rsidP="00DD2B61">
      <w:pPr>
        <w:pStyle w:val="BodyText"/>
        <w:spacing w:before="0" w:after="0"/>
        <w:rPr>
          <w:rFonts w:asciiTheme="minorHAnsi" w:hAnsiTheme="minorHAnsi" w:cstheme="minorHAnsi"/>
        </w:rPr>
      </w:pPr>
    </w:p>
    <w:p w14:paraId="120C4A91" w14:textId="61029EA8" w:rsidR="00AF4B54" w:rsidRDefault="00AF4B54" w:rsidP="00DD2B61">
      <w:pPr>
        <w:pStyle w:val="BodyText"/>
        <w:spacing w:before="0" w:after="0"/>
        <w:rPr>
          <w:rFonts w:asciiTheme="minorHAnsi" w:hAnsiTheme="minorHAnsi" w:cstheme="minorHAnsi"/>
        </w:rPr>
      </w:pPr>
    </w:p>
    <w:p w14:paraId="3C8D6EAB" w14:textId="77777777" w:rsidR="00AF4B54" w:rsidRPr="004F0156" w:rsidRDefault="00AF4B54" w:rsidP="00DD2B61">
      <w:pPr>
        <w:pStyle w:val="BodyText"/>
        <w:spacing w:before="0" w:after="0"/>
        <w:rPr>
          <w:rFonts w:asciiTheme="minorHAnsi" w:hAnsiTheme="minorHAnsi" w:cstheme="minorHAnsi"/>
        </w:rPr>
      </w:pPr>
    </w:p>
    <w:p w14:paraId="063CE38C" w14:textId="77777777" w:rsidR="00666B32" w:rsidRPr="004F0156" w:rsidRDefault="00666B32" w:rsidP="00DD2B61">
      <w:pPr>
        <w:pStyle w:val="BodyText"/>
        <w:spacing w:before="0" w:after="0"/>
        <w:rPr>
          <w:rFonts w:asciiTheme="minorHAnsi" w:hAnsiTheme="minorHAnsi" w:cstheme="minorHAnsi"/>
        </w:rPr>
      </w:pPr>
    </w:p>
    <w:p w14:paraId="68F22C87" w14:textId="77777777" w:rsidR="00666B32" w:rsidRPr="004F0156" w:rsidRDefault="00666B32" w:rsidP="00DD2B61">
      <w:pPr>
        <w:pStyle w:val="BodyText"/>
        <w:spacing w:before="0" w:after="0"/>
        <w:rPr>
          <w:rFonts w:asciiTheme="minorHAnsi" w:hAnsiTheme="minorHAnsi" w:cstheme="minorHAnsi"/>
        </w:rPr>
      </w:pPr>
    </w:p>
    <w:p w14:paraId="2DA31980" w14:textId="77777777" w:rsidR="00666B32" w:rsidRPr="004F0156" w:rsidRDefault="00666B32" w:rsidP="00DD2B61">
      <w:pPr>
        <w:pStyle w:val="BodyText"/>
        <w:spacing w:before="0" w:after="0"/>
        <w:rPr>
          <w:rFonts w:asciiTheme="minorHAnsi" w:hAnsiTheme="minorHAnsi" w:cstheme="minorHAnsi"/>
        </w:rPr>
      </w:pPr>
    </w:p>
    <w:p w14:paraId="651610E6" w14:textId="77777777" w:rsidR="00666B32" w:rsidRPr="004F0156" w:rsidRDefault="00666B32" w:rsidP="00DD2B61">
      <w:pPr>
        <w:pStyle w:val="BodyText"/>
        <w:spacing w:before="0" w:after="0"/>
        <w:rPr>
          <w:rFonts w:asciiTheme="minorHAnsi" w:hAnsiTheme="minorHAnsi" w:cstheme="minorHAnsi"/>
        </w:rPr>
      </w:pPr>
    </w:p>
    <w:p w14:paraId="1A9339BF" w14:textId="23A24C22" w:rsidR="00666B32" w:rsidRPr="00E66F7C" w:rsidRDefault="00EC6941" w:rsidP="00DD2B61">
      <w:pPr>
        <w:pStyle w:val="BodyText"/>
        <w:spacing w:before="0" w:after="0"/>
        <w:jc w:val="right"/>
        <w:rPr>
          <w:rFonts w:asciiTheme="minorHAnsi" w:hAnsiTheme="minorHAnsi" w:cstheme="minorHAnsi"/>
          <w:lang w:val="en-GB"/>
        </w:rPr>
      </w:pPr>
      <w:r w:rsidRPr="004F0156">
        <w:rPr>
          <w:rFonts w:asciiTheme="minorHAnsi" w:hAnsiTheme="minorHAnsi" w:cstheme="minorHAnsi"/>
        </w:rPr>
        <w:t xml:space="preserve">Last updated </w:t>
      </w:r>
      <w:r w:rsidR="002C1EA6">
        <w:rPr>
          <w:rFonts w:asciiTheme="minorHAnsi" w:hAnsiTheme="minorHAnsi" w:cstheme="minorHAnsi"/>
          <w:lang w:val="en-GB"/>
        </w:rPr>
        <w:t>June 2026</w:t>
      </w:r>
    </w:p>
    <w:p w14:paraId="1D1B2756" w14:textId="77777777" w:rsidR="00666B32" w:rsidRPr="004F0156" w:rsidRDefault="00EC6941" w:rsidP="00DD2B61">
      <w:pPr>
        <w:spacing w:beforeAutospacing="0" w:afterAutospacing="0"/>
        <w:jc w:val="left"/>
        <w:rPr>
          <w:rFonts w:asciiTheme="minorHAnsi" w:eastAsia="Times New Roman" w:hAnsiTheme="minorHAnsi" w:cstheme="minorHAnsi"/>
          <w:b/>
          <w:bCs/>
          <w:color w:val="00B050"/>
          <w:sz w:val="28"/>
          <w:szCs w:val="28"/>
          <w:lang w:val="en-US"/>
        </w:rPr>
      </w:pPr>
      <w:r w:rsidRPr="004F0156">
        <w:rPr>
          <w:rFonts w:asciiTheme="minorHAnsi" w:hAnsiTheme="minorHAnsi" w:cstheme="minorHAnsi"/>
        </w:rPr>
        <w:br w:type="page"/>
      </w:r>
    </w:p>
    <w:bookmarkEnd w:id="0"/>
    <w:p w14:paraId="35C0C4A4" w14:textId="77777777" w:rsidR="00666B32" w:rsidRPr="004F0156" w:rsidRDefault="00EC6941" w:rsidP="00DD2B61">
      <w:pPr>
        <w:pStyle w:val="TOCHeading"/>
        <w:spacing w:before="0" w:line="240" w:lineRule="auto"/>
        <w:rPr>
          <w:rFonts w:asciiTheme="minorHAnsi" w:hAnsiTheme="minorHAnsi" w:cstheme="minorHAnsi"/>
        </w:rPr>
      </w:pPr>
      <w:r w:rsidRPr="004F0156">
        <w:rPr>
          <w:rFonts w:asciiTheme="minorHAnsi" w:hAnsiTheme="minorHAnsi" w:cstheme="minorHAnsi"/>
        </w:rPr>
        <w:lastRenderedPageBreak/>
        <w:t>Contents</w:t>
      </w:r>
    </w:p>
    <w:sdt>
      <w:sdtPr>
        <w:rPr>
          <w:rFonts w:asciiTheme="minorHAnsi" w:hAnsiTheme="minorHAnsi" w:cstheme="minorHAnsi"/>
          <w:b w:val="0"/>
        </w:rPr>
        <w:id w:val="965079952"/>
        <w:docPartObj>
          <w:docPartGallery w:val="Table of Contents"/>
          <w:docPartUnique/>
        </w:docPartObj>
      </w:sdtPr>
      <w:sdtContent>
        <w:p w14:paraId="5587A202" w14:textId="76930BB3" w:rsidR="00A9387D" w:rsidRDefault="00EC6941">
          <w:pPr>
            <w:pStyle w:val="TOC1"/>
            <w:rPr>
              <w:rFonts w:asciiTheme="minorHAnsi" w:eastAsiaTheme="minorEastAsia" w:hAnsiTheme="minorHAnsi" w:cstheme="minorBidi"/>
              <w:b w:val="0"/>
              <w:noProof/>
              <w:kern w:val="2"/>
              <w:lang w:eastAsia="en-GB"/>
              <w14:ligatures w14:val="standardContextual"/>
            </w:rPr>
          </w:pPr>
          <w:r w:rsidRPr="004F0156">
            <w:fldChar w:fldCharType="begin"/>
          </w:r>
          <w:r w:rsidRPr="004F0156">
            <w:rPr>
              <w:rStyle w:val="IndexLink"/>
              <w:rFonts w:asciiTheme="minorHAnsi" w:hAnsiTheme="minorHAnsi" w:cstheme="minorHAnsi"/>
              <w:webHidden/>
            </w:rPr>
            <w:instrText>TOC \z \t "Heading 1,1,Heading 1 Unumbered,1,Annex Title,1,Heading 2,2,Annex Heading,2,Appendix Title,2" \h</w:instrText>
          </w:r>
          <w:r w:rsidRPr="004F0156">
            <w:rPr>
              <w:rStyle w:val="IndexLink"/>
              <w:rFonts w:asciiTheme="minorHAnsi" w:hAnsiTheme="minorHAnsi" w:cstheme="minorHAnsi"/>
            </w:rPr>
            <w:fldChar w:fldCharType="separate"/>
          </w:r>
          <w:hyperlink w:anchor="_Toc138085586" w:history="1">
            <w:r w:rsidR="00A9387D" w:rsidRPr="0002128F">
              <w:rPr>
                <w:rStyle w:val="Hyperlink"/>
                <w:rFonts w:cstheme="minorHAnsi"/>
                <w:noProof/>
              </w:rPr>
              <w:t>1</w:t>
            </w:r>
            <w:r w:rsidR="00A9387D">
              <w:rPr>
                <w:rFonts w:asciiTheme="minorHAnsi" w:eastAsiaTheme="minorEastAsia" w:hAnsiTheme="minorHAnsi" w:cstheme="minorBidi"/>
                <w:b w:val="0"/>
                <w:noProof/>
                <w:kern w:val="2"/>
                <w:lang w:eastAsia="en-GB"/>
                <w14:ligatures w14:val="standardContextual"/>
              </w:rPr>
              <w:tab/>
            </w:r>
            <w:r w:rsidR="00A9387D" w:rsidRPr="0002128F">
              <w:rPr>
                <w:rStyle w:val="Hyperlink"/>
                <w:rFonts w:cstheme="minorHAnsi"/>
                <w:noProof/>
              </w:rPr>
              <w:t>Introduction</w:t>
            </w:r>
            <w:r w:rsidR="00A9387D">
              <w:rPr>
                <w:noProof/>
                <w:webHidden/>
              </w:rPr>
              <w:tab/>
            </w:r>
            <w:r w:rsidR="00A9387D">
              <w:rPr>
                <w:noProof/>
                <w:webHidden/>
              </w:rPr>
              <w:fldChar w:fldCharType="begin"/>
            </w:r>
            <w:r w:rsidR="00A9387D">
              <w:rPr>
                <w:noProof/>
                <w:webHidden/>
              </w:rPr>
              <w:instrText xml:space="preserve"> PAGEREF _Toc138085586 \h </w:instrText>
            </w:r>
            <w:r w:rsidR="00A9387D">
              <w:rPr>
                <w:noProof/>
                <w:webHidden/>
              </w:rPr>
            </w:r>
            <w:r w:rsidR="00A9387D">
              <w:rPr>
                <w:noProof/>
                <w:webHidden/>
              </w:rPr>
              <w:fldChar w:fldCharType="separate"/>
            </w:r>
            <w:r w:rsidR="00A9387D">
              <w:rPr>
                <w:noProof/>
                <w:webHidden/>
              </w:rPr>
              <w:t>3</w:t>
            </w:r>
            <w:r w:rsidR="00A9387D">
              <w:rPr>
                <w:noProof/>
                <w:webHidden/>
              </w:rPr>
              <w:fldChar w:fldCharType="end"/>
            </w:r>
          </w:hyperlink>
        </w:p>
        <w:p w14:paraId="4F5F0D14" w14:textId="23C3F67B"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87" w:history="1">
            <w:r w:rsidRPr="0002128F">
              <w:rPr>
                <w:rStyle w:val="Hyperlink"/>
                <w:rFonts w:cstheme="minorHAnsi"/>
                <w:noProof/>
              </w:rPr>
              <w:t>1.0</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Introduction</w:t>
            </w:r>
            <w:r>
              <w:rPr>
                <w:noProof/>
                <w:webHidden/>
              </w:rPr>
              <w:tab/>
            </w:r>
            <w:r>
              <w:rPr>
                <w:noProof/>
                <w:webHidden/>
              </w:rPr>
              <w:fldChar w:fldCharType="begin"/>
            </w:r>
            <w:r>
              <w:rPr>
                <w:noProof/>
                <w:webHidden/>
              </w:rPr>
              <w:instrText xml:space="preserve"> PAGEREF _Toc138085587 \h </w:instrText>
            </w:r>
            <w:r>
              <w:rPr>
                <w:noProof/>
                <w:webHidden/>
              </w:rPr>
            </w:r>
            <w:r>
              <w:rPr>
                <w:noProof/>
                <w:webHidden/>
              </w:rPr>
              <w:fldChar w:fldCharType="separate"/>
            </w:r>
            <w:r>
              <w:rPr>
                <w:noProof/>
                <w:webHidden/>
              </w:rPr>
              <w:t>3</w:t>
            </w:r>
            <w:r>
              <w:rPr>
                <w:noProof/>
                <w:webHidden/>
              </w:rPr>
              <w:fldChar w:fldCharType="end"/>
            </w:r>
          </w:hyperlink>
        </w:p>
        <w:p w14:paraId="0C8596C1" w14:textId="0D305E3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88" w:history="1">
            <w:r w:rsidRPr="0002128F">
              <w:rPr>
                <w:rStyle w:val="Hyperlink"/>
                <w:rFonts w:cstheme="minorHAnsi"/>
                <w:noProof/>
              </w:rPr>
              <w:t>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Who we are</w:t>
            </w:r>
            <w:r>
              <w:rPr>
                <w:noProof/>
                <w:webHidden/>
              </w:rPr>
              <w:tab/>
            </w:r>
            <w:r>
              <w:rPr>
                <w:noProof/>
                <w:webHidden/>
              </w:rPr>
              <w:fldChar w:fldCharType="begin"/>
            </w:r>
            <w:r>
              <w:rPr>
                <w:noProof/>
                <w:webHidden/>
              </w:rPr>
              <w:instrText xml:space="preserve"> PAGEREF _Toc138085588 \h </w:instrText>
            </w:r>
            <w:r>
              <w:rPr>
                <w:noProof/>
                <w:webHidden/>
              </w:rPr>
            </w:r>
            <w:r>
              <w:rPr>
                <w:noProof/>
                <w:webHidden/>
              </w:rPr>
              <w:fldChar w:fldCharType="separate"/>
            </w:r>
            <w:r>
              <w:rPr>
                <w:noProof/>
                <w:webHidden/>
              </w:rPr>
              <w:t>3</w:t>
            </w:r>
            <w:r>
              <w:rPr>
                <w:noProof/>
                <w:webHidden/>
              </w:rPr>
              <w:fldChar w:fldCharType="end"/>
            </w:r>
          </w:hyperlink>
        </w:p>
        <w:p w14:paraId="7BF51F75" w14:textId="3033106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89" w:history="1">
            <w:r w:rsidRPr="0002128F">
              <w:rPr>
                <w:rStyle w:val="Hyperlink"/>
                <w:rFonts w:cstheme="minorHAnsi"/>
                <w:noProof/>
              </w:rPr>
              <w:t>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we use your Information and the Law</w:t>
            </w:r>
            <w:r>
              <w:rPr>
                <w:noProof/>
                <w:webHidden/>
              </w:rPr>
              <w:tab/>
            </w:r>
            <w:r>
              <w:rPr>
                <w:noProof/>
                <w:webHidden/>
              </w:rPr>
              <w:fldChar w:fldCharType="begin"/>
            </w:r>
            <w:r>
              <w:rPr>
                <w:noProof/>
                <w:webHidden/>
              </w:rPr>
              <w:instrText xml:space="preserve"> PAGEREF _Toc138085589 \h </w:instrText>
            </w:r>
            <w:r>
              <w:rPr>
                <w:noProof/>
                <w:webHidden/>
              </w:rPr>
            </w:r>
            <w:r>
              <w:rPr>
                <w:noProof/>
                <w:webHidden/>
              </w:rPr>
              <w:fldChar w:fldCharType="separate"/>
            </w:r>
            <w:r>
              <w:rPr>
                <w:noProof/>
                <w:webHidden/>
              </w:rPr>
              <w:t>3</w:t>
            </w:r>
            <w:r>
              <w:rPr>
                <w:noProof/>
                <w:webHidden/>
              </w:rPr>
              <w:fldChar w:fldCharType="end"/>
            </w:r>
          </w:hyperlink>
        </w:p>
        <w:p w14:paraId="05C4D84C" w14:textId="7683050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0" w:history="1">
            <w:r w:rsidRPr="0002128F">
              <w:rPr>
                <w:rStyle w:val="Hyperlink"/>
                <w:rFonts w:cstheme="minorHAnsi"/>
                <w:noProof/>
              </w:rPr>
              <w:t>1.3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Our Data Protection Officer (DPO)</w:t>
            </w:r>
            <w:r>
              <w:rPr>
                <w:noProof/>
                <w:webHidden/>
              </w:rPr>
              <w:tab/>
            </w:r>
            <w:r>
              <w:rPr>
                <w:noProof/>
                <w:webHidden/>
              </w:rPr>
              <w:fldChar w:fldCharType="begin"/>
            </w:r>
            <w:r>
              <w:rPr>
                <w:noProof/>
                <w:webHidden/>
              </w:rPr>
              <w:instrText xml:space="preserve"> PAGEREF _Toc138085590 \h </w:instrText>
            </w:r>
            <w:r>
              <w:rPr>
                <w:noProof/>
                <w:webHidden/>
              </w:rPr>
            </w:r>
            <w:r>
              <w:rPr>
                <w:noProof/>
                <w:webHidden/>
              </w:rPr>
              <w:fldChar w:fldCharType="separate"/>
            </w:r>
            <w:r>
              <w:rPr>
                <w:noProof/>
                <w:webHidden/>
              </w:rPr>
              <w:t>4</w:t>
            </w:r>
            <w:r>
              <w:rPr>
                <w:noProof/>
                <w:webHidden/>
              </w:rPr>
              <w:fldChar w:fldCharType="end"/>
            </w:r>
          </w:hyperlink>
        </w:p>
        <w:p w14:paraId="6BAA9AC6" w14:textId="5E59ABC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1" w:history="1">
            <w:r w:rsidRPr="0002128F">
              <w:rPr>
                <w:rStyle w:val="Hyperlink"/>
                <w:rFonts w:cstheme="minorHAnsi"/>
                <w:noProof/>
              </w:rPr>
              <w:t>1.4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Why do we need your information</w:t>
            </w:r>
            <w:r>
              <w:rPr>
                <w:noProof/>
                <w:webHidden/>
              </w:rPr>
              <w:tab/>
            </w:r>
            <w:r>
              <w:rPr>
                <w:noProof/>
                <w:webHidden/>
              </w:rPr>
              <w:fldChar w:fldCharType="begin"/>
            </w:r>
            <w:r>
              <w:rPr>
                <w:noProof/>
                <w:webHidden/>
              </w:rPr>
              <w:instrText xml:space="preserve"> PAGEREF _Toc138085591 \h </w:instrText>
            </w:r>
            <w:r>
              <w:rPr>
                <w:noProof/>
                <w:webHidden/>
              </w:rPr>
            </w:r>
            <w:r>
              <w:rPr>
                <w:noProof/>
                <w:webHidden/>
              </w:rPr>
              <w:fldChar w:fldCharType="separate"/>
            </w:r>
            <w:r>
              <w:rPr>
                <w:noProof/>
                <w:webHidden/>
              </w:rPr>
              <w:t>4</w:t>
            </w:r>
            <w:r>
              <w:rPr>
                <w:noProof/>
                <w:webHidden/>
              </w:rPr>
              <w:fldChar w:fldCharType="end"/>
            </w:r>
          </w:hyperlink>
        </w:p>
        <w:p w14:paraId="0B007C7E" w14:textId="2AD178DE"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592" w:history="1">
            <w:r w:rsidRPr="0002128F">
              <w:rPr>
                <w:rStyle w:val="Hyperlink"/>
                <w:rFonts w:cstheme="minorHAnsi"/>
                <w:noProof/>
              </w:rPr>
              <w:t>2</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Call Recording</w:t>
            </w:r>
            <w:r>
              <w:rPr>
                <w:noProof/>
                <w:webHidden/>
              </w:rPr>
              <w:tab/>
            </w:r>
            <w:r>
              <w:rPr>
                <w:noProof/>
                <w:webHidden/>
              </w:rPr>
              <w:fldChar w:fldCharType="begin"/>
            </w:r>
            <w:r>
              <w:rPr>
                <w:noProof/>
                <w:webHidden/>
              </w:rPr>
              <w:instrText xml:space="preserve"> PAGEREF _Toc138085592 \h </w:instrText>
            </w:r>
            <w:r>
              <w:rPr>
                <w:noProof/>
                <w:webHidden/>
              </w:rPr>
            </w:r>
            <w:r>
              <w:rPr>
                <w:noProof/>
                <w:webHidden/>
              </w:rPr>
              <w:fldChar w:fldCharType="separate"/>
            </w:r>
            <w:r>
              <w:rPr>
                <w:noProof/>
                <w:webHidden/>
              </w:rPr>
              <w:t>4</w:t>
            </w:r>
            <w:r>
              <w:rPr>
                <w:noProof/>
                <w:webHidden/>
              </w:rPr>
              <w:fldChar w:fldCharType="end"/>
            </w:r>
          </w:hyperlink>
        </w:p>
        <w:p w14:paraId="2CB4AA3E" w14:textId="620246D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593" w:history="1">
            <w:r w:rsidRPr="0002128F">
              <w:rPr>
                <w:rStyle w:val="Hyperlink"/>
                <w:rFonts w:cstheme="minorHAnsi"/>
                <w:bCs/>
                <w:noProof/>
              </w:rPr>
              <w:t>3</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Special Category Information</w:t>
            </w:r>
            <w:r>
              <w:rPr>
                <w:noProof/>
                <w:webHidden/>
              </w:rPr>
              <w:tab/>
            </w:r>
            <w:r>
              <w:rPr>
                <w:noProof/>
                <w:webHidden/>
              </w:rPr>
              <w:fldChar w:fldCharType="begin"/>
            </w:r>
            <w:r>
              <w:rPr>
                <w:noProof/>
                <w:webHidden/>
              </w:rPr>
              <w:instrText xml:space="preserve"> PAGEREF _Toc138085593 \h </w:instrText>
            </w:r>
            <w:r>
              <w:rPr>
                <w:noProof/>
                <w:webHidden/>
              </w:rPr>
            </w:r>
            <w:r>
              <w:rPr>
                <w:noProof/>
                <w:webHidden/>
              </w:rPr>
              <w:fldChar w:fldCharType="separate"/>
            </w:r>
            <w:r>
              <w:rPr>
                <w:noProof/>
                <w:webHidden/>
              </w:rPr>
              <w:t>4</w:t>
            </w:r>
            <w:r>
              <w:rPr>
                <w:noProof/>
                <w:webHidden/>
              </w:rPr>
              <w:fldChar w:fldCharType="end"/>
            </w:r>
          </w:hyperlink>
        </w:p>
        <w:p w14:paraId="29F3D668" w14:textId="2D8DEAF1"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4" w:history="1">
            <w:r w:rsidRPr="0002128F">
              <w:rPr>
                <w:rStyle w:val="Hyperlink"/>
                <w:rFonts w:cstheme="minorHAnsi"/>
                <w:noProof/>
              </w:rPr>
              <w:t>3.1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Special Category Information</w:t>
            </w:r>
            <w:r>
              <w:rPr>
                <w:noProof/>
                <w:webHidden/>
              </w:rPr>
              <w:tab/>
            </w:r>
            <w:r>
              <w:rPr>
                <w:noProof/>
                <w:webHidden/>
              </w:rPr>
              <w:fldChar w:fldCharType="begin"/>
            </w:r>
            <w:r>
              <w:rPr>
                <w:noProof/>
                <w:webHidden/>
              </w:rPr>
              <w:instrText xml:space="preserve"> PAGEREF _Toc138085594 \h </w:instrText>
            </w:r>
            <w:r>
              <w:rPr>
                <w:noProof/>
                <w:webHidden/>
              </w:rPr>
            </w:r>
            <w:r>
              <w:rPr>
                <w:noProof/>
                <w:webHidden/>
              </w:rPr>
              <w:fldChar w:fldCharType="separate"/>
            </w:r>
            <w:r>
              <w:rPr>
                <w:noProof/>
                <w:webHidden/>
              </w:rPr>
              <w:t>4</w:t>
            </w:r>
            <w:r>
              <w:rPr>
                <w:noProof/>
                <w:webHidden/>
              </w:rPr>
              <w:fldChar w:fldCharType="end"/>
            </w:r>
          </w:hyperlink>
        </w:p>
        <w:p w14:paraId="0A750B02" w14:textId="4135C0B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5" w:history="1">
            <w:r w:rsidRPr="0002128F">
              <w:rPr>
                <w:rStyle w:val="Hyperlink"/>
                <w:rFonts w:cstheme="minorHAnsi"/>
                <w:noProof/>
              </w:rPr>
              <w:t>3.2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Retention Period</w:t>
            </w:r>
            <w:r>
              <w:rPr>
                <w:noProof/>
                <w:webHidden/>
              </w:rPr>
              <w:tab/>
            </w:r>
            <w:r>
              <w:rPr>
                <w:noProof/>
                <w:webHidden/>
              </w:rPr>
              <w:fldChar w:fldCharType="begin"/>
            </w:r>
            <w:r>
              <w:rPr>
                <w:noProof/>
                <w:webHidden/>
              </w:rPr>
              <w:instrText xml:space="preserve"> PAGEREF _Toc138085595 \h </w:instrText>
            </w:r>
            <w:r>
              <w:rPr>
                <w:noProof/>
                <w:webHidden/>
              </w:rPr>
            </w:r>
            <w:r>
              <w:rPr>
                <w:noProof/>
                <w:webHidden/>
              </w:rPr>
              <w:fldChar w:fldCharType="separate"/>
            </w:r>
            <w:r>
              <w:rPr>
                <w:noProof/>
                <w:webHidden/>
              </w:rPr>
              <w:t>5</w:t>
            </w:r>
            <w:r>
              <w:rPr>
                <w:noProof/>
                <w:webHidden/>
              </w:rPr>
              <w:fldChar w:fldCharType="end"/>
            </w:r>
          </w:hyperlink>
        </w:p>
        <w:p w14:paraId="4733FA2F" w14:textId="5DF669B1"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596" w:history="1">
            <w:r w:rsidRPr="0002128F">
              <w:rPr>
                <w:rStyle w:val="Hyperlink"/>
                <w:rFonts w:cstheme="minorHAnsi"/>
                <w:noProof/>
              </w:rPr>
              <w:t>4</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Other NHS and non-NHS Organisations who we share your data with and why</w:t>
            </w:r>
            <w:r>
              <w:rPr>
                <w:noProof/>
                <w:webHidden/>
              </w:rPr>
              <w:tab/>
            </w:r>
            <w:r>
              <w:rPr>
                <w:noProof/>
                <w:webHidden/>
              </w:rPr>
              <w:fldChar w:fldCharType="begin"/>
            </w:r>
            <w:r>
              <w:rPr>
                <w:noProof/>
                <w:webHidden/>
              </w:rPr>
              <w:instrText xml:space="preserve"> PAGEREF _Toc138085596 \h </w:instrText>
            </w:r>
            <w:r>
              <w:rPr>
                <w:noProof/>
                <w:webHidden/>
              </w:rPr>
            </w:r>
            <w:r>
              <w:rPr>
                <w:noProof/>
                <w:webHidden/>
              </w:rPr>
              <w:fldChar w:fldCharType="separate"/>
            </w:r>
            <w:r>
              <w:rPr>
                <w:noProof/>
                <w:webHidden/>
              </w:rPr>
              <w:t>5</w:t>
            </w:r>
            <w:r>
              <w:rPr>
                <w:noProof/>
                <w:webHidden/>
              </w:rPr>
              <w:fldChar w:fldCharType="end"/>
            </w:r>
          </w:hyperlink>
        </w:p>
        <w:p w14:paraId="3011A83B" w14:textId="268A9777"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7" w:history="1">
            <w:r w:rsidRPr="0002128F">
              <w:rPr>
                <w:rStyle w:val="Hyperlink"/>
                <w:rFonts w:cstheme="minorHAnsi"/>
                <w:noProof/>
              </w:rPr>
              <w:t>4.1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Sirona</w:t>
            </w:r>
            <w:r>
              <w:rPr>
                <w:noProof/>
                <w:webHidden/>
              </w:rPr>
              <w:tab/>
            </w:r>
            <w:r>
              <w:rPr>
                <w:noProof/>
                <w:webHidden/>
              </w:rPr>
              <w:fldChar w:fldCharType="begin"/>
            </w:r>
            <w:r>
              <w:rPr>
                <w:noProof/>
                <w:webHidden/>
              </w:rPr>
              <w:instrText xml:space="preserve"> PAGEREF _Toc138085597 \h </w:instrText>
            </w:r>
            <w:r>
              <w:rPr>
                <w:noProof/>
                <w:webHidden/>
              </w:rPr>
            </w:r>
            <w:r>
              <w:rPr>
                <w:noProof/>
                <w:webHidden/>
              </w:rPr>
              <w:fldChar w:fldCharType="separate"/>
            </w:r>
            <w:r>
              <w:rPr>
                <w:noProof/>
                <w:webHidden/>
              </w:rPr>
              <w:t>5</w:t>
            </w:r>
            <w:r>
              <w:rPr>
                <w:noProof/>
                <w:webHidden/>
              </w:rPr>
              <w:fldChar w:fldCharType="end"/>
            </w:r>
          </w:hyperlink>
        </w:p>
        <w:p w14:paraId="306F9A07" w14:textId="58BA6C81"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8" w:history="1">
            <w:r w:rsidRPr="0002128F">
              <w:rPr>
                <w:rStyle w:val="Hyperlink"/>
                <w:rFonts w:cstheme="minorHAnsi"/>
                <w:noProof/>
              </w:rPr>
              <w:t>4.2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Connecting Care</w:t>
            </w:r>
            <w:r>
              <w:rPr>
                <w:noProof/>
                <w:webHidden/>
              </w:rPr>
              <w:tab/>
            </w:r>
            <w:r>
              <w:rPr>
                <w:noProof/>
                <w:webHidden/>
              </w:rPr>
              <w:fldChar w:fldCharType="begin"/>
            </w:r>
            <w:r>
              <w:rPr>
                <w:noProof/>
                <w:webHidden/>
              </w:rPr>
              <w:instrText xml:space="preserve"> PAGEREF _Toc138085598 \h </w:instrText>
            </w:r>
            <w:r>
              <w:rPr>
                <w:noProof/>
                <w:webHidden/>
              </w:rPr>
            </w:r>
            <w:r>
              <w:rPr>
                <w:noProof/>
                <w:webHidden/>
              </w:rPr>
              <w:fldChar w:fldCharType="separate"/>
            </w:r>
            <w:r>
              <w:rPr>
                <w:noProof/>
                <w:webHidden/>
              </w:rPr>
              <w:t>5</w:t>
            </w:r>
            <w:r>
              <w:rPr>
                <w:noProof/>
                <w:webHidden/>
              </w:rPr>
              <w:fldChar w:fldCharType="end"/>
            </w:r>
          </w:hyperlink>
        </w:p>
        <w:p w14:paraId="4474DA08" w14:textId="2EA4E6BD"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9" w:history="1">
            <w:r w:rsidRPr="0002128F">
              <w:rPr>
                <w:rStyle w:val="Hyperlink"/>
                <w:rFonts w:cstheme="minorHAnsi"/>
                <w:noProof/>
              </w:rPr>
              <w:t>4.3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One Care</w:t>
            </w:r>
            <w:r>
              <w:rPr>
                <w:noProof/>
                <w:webHidden/>
              </w:rPr>
              <w:tab/>
            </w:r>
            <w:r>
              <w:rPr>
                <w:noProof/>
                <w:webHidden/>
              </w:rPr>
              <w:fldChar w:fldCharType="begin"/>
            </w:r>
            <w:r>
              <w:rPr>
                <w:noProof/>
                <w:webHidden/>
              </w:rPr>
              <w:instrText xml:space="preserve"> PAGEREF _Toc138085599 \h </w:instrText>
            </w:r>
            <w:r>
              <w:rPr>
                <w:noProof/>
                <w:webHidden/>
              </w:rPr>
            </w:r>
            <w:r>
              <w:rPr>
                <w:noProof/>
                <w:webHidden/>
              </w:rPr>
              <w:fldChar w:fldCharType="separate"/>
            </w:r>
            <w:r>
              <w:rPr>
                <w:noProof/>
                <w:webHidden/>
              </w:rPr>
              <w:t>5</w:t>
            </w:r>
            <w:r>
              <w:rPr>
                <w:noProof/>
                <w:webHidden/>
              </w:rPr>
              <w:fldChar w:fldCharType="end"/>
            </w:r>
          </w:hyperlink>
        </w:p>
        <w:p w14:paraId="51DD366D" w14:textId="2F29FB67"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0" w:history="1">
            <w:r w:rsidRPr="0002128F">
              <w:rPr>
                <w:rStyle w:val="Hyperlink"/>
                <w:rFonts w:cstheme="minorHAnsi"/>
                <w:noProof/>
              </w:rPr>
              <w:t>4.4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St Peter’s Hospice</w:t>
            </w:r>
            <w:r>
              <w:rPr>
                <w:noProof/>
                <w:webHidden/>
              </w:rPr>
              <w:tab/>
            </w:r>
            <w:r>
              <w:rPr>
                <w:noProof/>
                <w:webHidden/>
              </w:rPr>
              <w:fldChar w:fldCharType="begin"/>
            </w:r>
            <w:r>
              <w:rPr>
                <w:noProof/>
                <w:webHidden/>
              </w:rPr>
              <w:instrText xml:space="preserve"> PAGEREF _Toc138085600 \h </w:instrText>
            </w:r>
            <w:r>
              <w:rPr>
                <w:noProof/>
                <w:webHidden/>
              </w:rPr>
            </w:r>
            <w:r>
              <w:rPr>
                <w:noProof/>
                <w:webHidden/>
              </w:rPr>
              <w:fldChar w:fldCharType="separate"/>
            </w:r>
            <w:r>
              <w:rPr>
                <w:noProof/>
                <w:webHidden/>
              </w:rPr>
              <w:t>6</w:t>
            </w:r>
            <w:r>
              <w:rPr>
                <w:noProof/>
                <w:webHidden/>
              </w:rPr>
              <w:fldChar w:fldCharType="end"/>
            </w:r>
          </w:hyperlink>
        </w:p>
        <w:p w14:paraId="2E7DE56A" w14:textId="6931DDDE"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1" w:history="1">
            <w:r w:rsidRPr="0002128F">
              <w:rPr>
                <w:rStyle w:val="Hyperlink"/>
                <w:rFonts w:cstheme="minorHAnsi"/>
                <w:noProof/>
              </w:rPr>
              <w:t>4.5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AccuRX</w:t>
            </w:r>
            <w:r>
              <w:rPr>
                <w:noProof/>
                <w:webHidden/>
              </w:rPr>
              <w:tab/>
            </w:r>
            <w:r>
              <w:rPr>
                <w:noProof/>
                <w:webHidden/>
              </w:rPr>
              <w:fldChar w:fldCharType="begin"/>
            </w:r>
            <w:r>
              <w:rPr>
                <w:noProof/>
                <w:webHidden/>
              </w:rPr>
              <w:instrText xml:space="preserve"> PAGEREF _Toc138085601 \h </w:instrText>
            </w:r>
            <w:r>
              <w:rPr>
                <w:noProof/>
                <w:webHidden/>
              </w:rPr>
            </w:r>
            <w:r>
              <w:rPr>
                <w:noProof/>
                <w:webHidden/>
              </w:rPr>
              <w:fldChar w:fldCharType="separate"/>
            </w:r>
            <w:r>
              <w:rPr>
                <w:noProof/>
                <w:webHidden/>
              </w:rPr>
              <w:t>6</w:t>
            </w:r>
            <w:r>
              <w:rPr>
                <w:noProof/>
                <w:webHidden/>
              </w:rPr>
              <w:fldChar w:fldCharType="end"/>
            </w:r>
          </w:hyperlink>
        </w:p>
        <w:p w14:paraId="2ED6E9FA" w14:textId="43B80B42"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2" w:history="1">
            <w:r w:rsidRPr="0002128F">
              <w:rPr>
                <w:rStyle w:val="Hyperlink"/>
                <w:rFonts w:cstheme="minorHAnsi"/>
                <w:noProof/>
              </w:rPr>
              <w:t>4.6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EMIS Health</w:t>
            </w:r>
            <w:r>
              <w:rPr>
                <w:noProof/>
                <w:webHidden/>
              </w:rPr>
              <w:tab/>
            </w:r>
            <w:r>
              <w:rPr>
                <w:noProof/>
                <w:webHidden/>
              </w:rPr>
              <w:fldChar w:fldCharType="begin"/>
            </w:r>
            <w:r>
              <w:rPr>
                <w:noProof/>
                <w:webHidden/>
              </w:rPr>
              <w:instrText xml:space="preserve"> PAGEREF _Toc138085602 \h </w:instrText>
            </w:r>
            <w:r>
              <w:rPr>
                <w:noProof/>
                <w:webHidden/>
              </w:rPr>
            </w:r>
            <w:r>
              <w:rPr>
                <w:noProof/>
                <w:webHidden/>
              </w:rPr>
              <w:fldChar w:fldCharType="separate"/>
            </w:r>
            <w:r>
              <w:rPr>
                <w:noProof/>
                <w:webHidden/>
              </w:rPr>
              <w:t>6</w:t>
            </w:r>
            <w:r>
              <w:rPr>
                <w:noProof/>
                <w:webHidden/>
              </w:rPr>
              <w:fldChar w:fldCharType="end"/>
            </w:r>
          </w:hyperlink>
        </w:p>
        <w:p w14:paraId="05DAE6D4" w14:textId="318FDA0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3" w:history="1">
            <w:r w:rsidRPr="0002128F">
              <w:rPr>
                <w:rStyle w:val="Hyperlink"/>
                <w:rFonts w:cstheme="minorHAnsi"/>
                <w:noProof/>
              </w:rPr>
              <w:t>4.7</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Econsult</w:t>
            </w:r>
            <w:r>
              <w:rPr>
                <w:noProof/>
                <w:webHidden/>
              </w:rPr>
              <w:tab/>
            </w:r>
            <w:r>
              <w:rPr>
                <w:noProof/>
                <w:webHidden/>
              </w:rPr>
              <w:fldChar w:fldCharType="begin"/>
            </w:r>
            <w:r>
              <w:rPr>
                <w:noProof/>
                <w:webHidden/>
              </w:rPr>
              <w:instrText xml:space="preserve"> PAGEREF _Toc138085603 \h </w:instrText>
            </w:r>
            <w:r>
              <w:rPr>
                <w:noProof/>
                <w:webHidden/>
              </w:rPr>
            </w:r>
            <w:r>
              <w:rPr>
                <w:noProof/>
                <w:webHidden/>
              </w:rPr>
              <w:fldChar w:fldCharType="separate"/>
            </w:r>
            <w:r>
              <w:rPr>
                <w:noProof/>
                <w:webHidden/>
              </w:rPr>
              <w:t>6</w:t>
            </w:r>
            <w:r>
              <w:rPr>
                <w:noProof/>
                <w:webHidden/>
              </w:rPr>
              <w:fldChar w:fldCharType="end"/>
            </w:r>
          </w:hyperlink>
        </w:p>
        <w:p w14:paraId="39D5FFAC" w14:textId="6CDD1F14"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4" w:history="1">
            <w:r w:rsidRPr="0002128F">
              <w:rPr>
                <w:rStyle w:val="Hyperlink"/>
                <w:rFonts w:cstheme="minorHAnsi"/>
                <w:noProof/>
              </w:rPr>
              <w:t>4.8</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Ask my GP</w:t>
            </w:r>
            <w:r>
              <w:rPr>
                <w:noProof/>
                <w:webHidden/>
              </w:rPr>
              <w:tab/>
            </w:r>
            <w:r>
              <w:rPr>
                <w:noProof/>
                <w:webHidden/>
              </w:rPr>
              <w:fldChar w:fldCharType="begin"/>
            </w:r>
            <w:r>
              <w:rPr>
                <w:noProof/>
                <w:webHidden/>
              </w:rPr>
              <w:instrText xml:space="preserve"> PAGEREF _Toc138085604 \h </w:instrText>
            </w:r>
            <w:r>
              <w:rPr>
                <w:noProof/>
                <w:webHidden/>
              </w:rPr>
            </w:r>
            <w:r>
              <w:rPr>
                <w:noProof/>
                <w:webHidden/>
              </w:rPr>
              <w:fldChar w:fldCharType="separate"/>
            </w:r>
            <w:r>
              <w:rPr>
                <w:noProof/>
                <w:webHidden/>
              </w:rPr>
              <w:t>6</w:t>
            </w:r>
            <w:r>
              <w:rPr>
                <w:noProof/>
                <w:webHidden/>
              </w:rPr>
              <w:fldChar w:fldCharType="end"/>
            </w:r>
          </w:hyperlink>
        </w:p>
        <w:p w14:paraId="61BE4D36" w14:textId="574D1F72"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5" w:history="1">
            <w:r w:rsidRPr="0002128F">
              <w:rPr>
                <w:rStyle w:val="Hyperlink"/>
                <w:rFonts w:cstheme="minorHAnsi"/>
                <w:noProof/>
              </w:rPr>
              <w:t>4.9</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Patient Access</w:t>
            </w:r>
            <w:r>
              <w:rPr>
                <w:noProof/>
                <w:webHidden/>
              </w:rPr>
              <w:tab/>
            </w:r>
            <w:r>
              <w:rPr>
                <w:noProof/>
                <w:webHidden/>
              </w:rPr>
              <w:fldChar w:fldCharType="begin"/>
            </w:r>
            <w:r>
              <w:rPr>
                <w:noProof/>
                <w:webHidden/>
              </w:rPr>
              <w:instrText xml:space="preserve"> PAGEREF _Toc138085605 \h </w:instrText>
            </w:r>
            <w:r>
              <w:rPr>
                <w:noProof/>
                <w:webHidden/>
              </w:rPr>
            </w:r>
            <w:r>
              <w:rPr>
                <w:noProof/>
                <w:webHidden/>
              </w:rPr>
              <w:fldChar w:fldCharType="separate"/>
            </w:r>
            <w:r>
              <w:rPr>
                <w:noProof/>
                <w:webHidden/>
              </w:rPr>
              <w:t>6</w:t>
            </w:r>
            <w:r>
              <w:rPr>
                <w:noProof/>
                <w:webHidden/>
              </w:rPr>
              <w:fldChar w:fldCharType="end"/>
            </w:r>
          </w:hyperlink>
        </w:p>
        <w:p w14:paraId="5CA507C0" w14:textId="6C6B6675"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6" w:history="1">
            <w:r w:rsidRPr="0002128F">
              <w:rPr>
                <w:rStyle w:val="Hyperlink"/>
                <w:rFonts w:cstheme="minorHAnsi"/>
                <w:noProof/>
              </w:rPr>
              <w:t>4.10</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mjog</w:t>
            </w:r>
            <w:r>
              <w:rPr>
                <w:noProof/>
                <w:webHidden/>
              </w:rPr>
              <w:tab/>
            </w:r>
            <w:r>
              <w:rPr>
                <w:noProof/>
                <w:webHidden/>
              </w:rPr>
              <w:fldChar w:fldCharType="begin"/>
            </w:r>
            <w:r>
              <w:rPr>
                <w:noProof/>
                <w:webHidden/>
              </w:rPr>
              <w:instrText xml:space="preserve"> PAGEREF _Toc138085606 \h </w:instrText>
            </w:r>
            <w:r>
              <w:rPr>
                <w:noProof/>
                <w:webHidden/>
              </w:rPr>
            </w:r>
            <w:r>
              <w:rPr>
                <w:noProof/>
                <w:webHidden/>
              </w:rPr>
              <w:fldChar w:fldCharType="separate"/>
            </w:r>
            <w:r>
              <w:rPr>
                <w:noProof/>
                <w:webHidden/>
              </w:rPr>
              <w:t>6</w:t>
            </w:r>
            <w:r>
              <w:rPr>
                <w:noProof/>
                <w:webHidden/>
              </w:rPr>
              <w:fldChar w:fldCharType="end"/>
            </w:r>
          </w:hyperlink>
        </w:p>
        <w:p w14:paraId="4227499C" w14:textId="0D40829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7" w:history="1">
            <w:r w:rsidRPr="0002128F">
              <w:rPr>
                <w:rStyle w:val="Hyperlink"/>
                <w:rFonts w:cstheme="minorHAnsi"/>
                <w:noProof/>
              </w:rPr>
              <w:t>4.11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GetUbetter</w:t>
            </w:r>
            <w:r>
              <w:rPr>
                <w:noProof/>
                <w:webHidden/>
              </w:rPr>
              <w:tab/>
            </w:r>
            <w:r>
              <w:rPr>
                <w:noProof/>
                <w:webHidden/>
              </w:rPr>
              <w:fldChar w:fldCharType="begin"/>
            </w:r>
            <w:r>
              <w:rPr>
                <w:noProof/>
                <w:webHidden/>
              </w:rPr>
              <w:instrText xml:space="preserve"> PAGEREF _Toc138085607 \h </w:instrText>
            </w:r>
            <w:r>
              <w:rPr>
                <w:noProof/>
                <w:webHidden/>
              </w:rPr>
            </w:r>
            <w:r>
              <w:rPr>
                <w:noProof/>
                <w:webHidden/>
              </w:rPr>
              <w:fldChar w:fldCharType="separate"/>
            </w:r>
            <w:r>
              <w:rPr>
                <w:noProof/>
                <w:webHidden/>
              </w:rPr>
              <w:t>7</w:t>
            </w:r>
            <w:r>
              <w:rPr>
                <w:noProof/>
                <w:webHidden/>
              </w:rPr>
              <w:fldChar w:fldCharType="end"/>
            </w:r>
          </w:hyperlink>
        </w:p>
        <w:p w14:paraId="6DDBFF13" w14:textId="2BD57450" w:rsidR="0011354E" w:rsidRDefault="00A9387D" w:rsidP="0011354E">
          <w:pPr>
            <w:pStyle w:val="TOC2"/>
          </w:pPr>
          <w:hyperlink w:anchor="_Toc138085608" w:history="1">
            <w:r w:rsidRPr="0002128F">
              <w:rPr>
                <w:rStyle w:val="Hyperlink"/>
                <w:rFonts w:cstheme="minorHAnsi"/>
                <w:noProof/>
              </w:rPr>
              <w:t>4.12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iPLATO</w:t>
            </w:r>
            <w:r>
              <w:rPr>
                <w:noProof/>
                <w:webHidden/>
              </w:rPr>
              <w:tab/>
            </w:r>
            <w:r>
              <w:rPr>
                <w:noProof/>
                <w:webHidden/>
              </w:rPr>
              <w:fldChar w:fldCharType="begin"/>
            </w:r>
            <w:r>
              <w:rPr>
                <w:noProof/>
                <w:webHidden/>
              </w:rPr>
              <w:instrText xml:space="preserve"> PAGEREF _Toc138085608 \h </w:instrText>
            </w:r>
            <w:r>
              <w:rPr>
                <w:noProof/>
                <w:webHidden/>
              </w:rPr>
            </w:r>
            <w:r>
              <w:rPr>
                <w:noProof/>
                <w:webHidden/>
              </w:rPr>
              <w:fldChar w:fldCharType="separate"/>
            </w:r>
            <w:r>
              <w:rPr>
                <w:noProof/>
                <w:webHidden/>
              </w:rPr>
              <w:t>7</w:t>
            </w:r>
            <w:r>
              <w:rPr>
                <w:noProof/>
                <w:webHidden/>
              </w:rPr>
              <w:fldChar w:fldCharType="end"/>
            </w:r>
          </w:hyperlink>
        </w:p>
        <w:p w14:paraId="2F9FC851" w14:textId="72B09263" w:rsidR="0011354E" w:rsidRDefault="0011354E" w:rsidP="0011354E">
          <w:pPr>
            <w:ind w:firstLine="284"/>
          </w:pPr>
          <w:r>
            <w:t xml:space="preserve">4.13    </w:t>
          </w:r>
          <w:r w:rsidR="002C1EA6">
            <w:t>Lalu</w:t>
          </w:r>
          <w:r>
            <w:t xml:space="preserve"> …………………………………………………………………………………………………………………………</w:t>
          </w:r>
          <w:r w:rsidR="002C1EA6">
            <w:t>………</w:t>
          </w:r>
          <w:proofErr w:type="gramStart"/>
          <w:r w:rsidR="002C1EA6">
            <w:t>…..</w:t>
          </w:r>
          <w:proofErr w:type="gramEnd"/>
          <w:r>
            <w:t>7</w:t>
          </w:r>
        </w:p>
        <w:p w14:paraId="4CCB71EF" w14:textId="6C3D86A8" w:rsidR="00F9295F" w:rsidRPr="0011354E" w:rsidRDefault="00F9295F" w:rsidP="00F9295F">
          <w:pPr>
            <w:ind w:left="284"/>
          </w:pPr>
          <w:r>
            <w:t>4.14 Keeping Bristol Safe Partnership's Children Safeguarding, Adult Safeguarding and Community Safety</w:t>
          </w:r>
        </w:p>
        <w:p w14:paraId="408EB72B" w14:textId="022E284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9" w:history="1">
            <w:r w:rsidRPr="0002128F">
              <w:rPr>
                <w:rStyle w:val="Hyperlink"/>
                <w:rFonts w:cstheme="minorHAnsi"/>
                <w:noProof/>
              </w:rPr>
              <w:t>4.1</w:t>
            </w:r>
            <w:r w:rsidR="00F9295F">
              <w:rPr>
                <w:rStyle w:val="Hyperlink"/>
                <w:rFonts w:cstheme="minorHAnsi"/>
                <w:noProof/>
              </w:rPr>
              <w:t>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Anonymised Information</w:t>
            </w:r>
            <w:r>
              <w:rPr>
                <w:noProof/>
                <w:webHidden/>
              </w:rPr>
              <w:tab/>
            </w:r>
            <w:r>
              <w:rPr>
                <w:noProof/>
                <w:webHidden/>
              </w:rPr>
              <w:fldChar w:fldCharType="begin"/>
            </w:r>
            <w:r>
              <w:rPr>
                <w:noProof/>
                <w:webHidden/>
              </w:rPr>
              <w:instrText xml:space="preserve"> PAGEREF _Toc138085609 \h </w:instrText>
            </w:r>
            <w:r>
              <w:rPr>
                <w:noProof/>
                <w:webHidden/>
              </w:rPr>
            </w:r>
            <w:r>
              <w:rPr>
                <w:noProof/>
                <w:webHidden/>
              </w:rPr>
              <w:fldChar w:fldCharType="separate"/>
            </w:r>
            <w:r>
              <w:rPr>
                <w:noProof/>
                <w:webHidden/>
              </w:rPr>
              <w:t>7</w:t>
            </w:r>
            <w:r>
              <w:rPr>
                <w:noProof/>
                <w:webHidden/>
              </w:rPr>
              <w:fldChar w:fldCharType="end"/>
            </w:r>
          </w:hyperlink>
        </w:p>
        <w:p w14:paraId="3E15BC92" w14:textId="2916B420" w:rsidR="00A9387D" w:rsidRDefault="00A9387D">
          <w:pPr>
            <w:pStyle w:val="TOC2"/>
          </w:pPr>
          <w:hyperlink w:anchor="_Toc138085610" w:history="1">
            <w:r w:rsidRPr="0002128F">
              <w:rPr>
                <w:rStyle w:val="Hyperlink"/>
                <w:rFonts w:cstheme="minorHAnsi"/>
                <w:noProof/>
              </w:rPr>
              <w:t>4.1</w:t>
            </w:r>
            <w:r w:rsidR="00F9295F">
              <w:rPr>
                <w:rStyle w:val="Hyperlink"/>
                <w:rFonts w:cstheme="minorHAnsi"/>
                <w:noProof/>
              </w:rPr>
              <w:t>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Additional Support for Third Party Data Sharing</w:t>
            </w:r>
            <w:r>
              <w:rPr>
                <w:noProof/>
                <w:webHidden/>
              </w:rPr>
              <w:tab/>
            </w:r>
            <w:r>
              <w:rPr>
                <w:noProof/>
                <w:webHidden/>
              </w:rPr>
              <w:fldChar w:fldCharType="begin"/>
            </w:r>
            <w:r>
              <w:rPr>
                <w:noProof/>
                <w:webHidden/>
              </w:rPr>
              <w:instrText xml:space="preserve"> PAGEREF _Toc138085610 \h </w:instrText>
            </w:r>
            <w:r>
              <w:rPr>
                <w:noProof/>
                <w:webHidden/>
              </w:rPr>
            </w:r>
            <w:r>
              <w:rPr>
                <w:noProof/>
                <w:webHidden/>
              </w:rPr>
              <w:fldChar w:fldCharType="separate"/>
            </w:r>
            <w:r>
              <w:rPr>
                <w:noProof/>
                <w:webHidden/>
              </w:rPr>
              <w:t>7</w:t>
            </w:r>
            <w:r>
              <w:rPr>
                <w:noProof/>
                <w:webHidden/>
              </w:rPr>
              <w:fldChar w:fldCharType="end"/>
            </w:r>
          </w:hyperlink>
        </w:p>
        <w:p w14:paraId="3F090939" w14:textId="3B0F1DC4" w:rsidR="00D54D3E" w:rsidRDefault="00D54D3E" w:rsidP="00D54D3E">
          <w:pPr>
            <w:ind w:firstLine="284"/>
            <w:rPr>
              <w:lang w:eastAsia="en-GB"/>
            </w:rPr>
          </w:pPr>
          <w:r>
            <w:rPr>
              <w:lang w:eastAsia="en-GB"/>
            </w:rPr>
            <w:t xml:space="preserve">4.17    Paediatric Hub…………………………………………………………………………………………………………………….7 </w:t>
          </w:r>
        </w:p>
        <w:p w14:paraId="6D41D825" w14:textId="5A55F44C" w:rsidR="006F20E1" w:rsidRPr="00D54D3E" w:rsidRDefault="006F20E1" w:rsidP="00D54D3E">
          <w:pPr>
            <w:ind w:firstLine="284"/>
            <w:rPr>
              <w:lang w:eastAsia="en-GB"/>
            </w:rPr>
          </w:pPr>
          <w:r>
            <w:rPr>
              <w:lang w:eastAsia="en-GB"/>
            </w:rPr>
            <w:t xml:space="preserve">4.18 </w:t>
          </w:r>
          <w:r>
            <w:rPr>
              <w:lang w:eastAsia="en-GB"/>
            </w:rPr>
            <w:tab/>
          </w:r>
          <w:proofErr w:type="spellStart"/>
          <w:r>
            <w:rPr>
              <w:lang w:eastAsia="en-GB"/>
            </w:rPr>
            <w:t>MedLink</w:t>
          </w:r>
          <w:proofErr w:type="spellEnd"/>
          <w:r>
            <w:rPr>
              <w:lang w:eastAsia="en-GB"/>
            </w:rPr>
            <w:t>………………………………………………………………………………………………………………………….7</w:t>
          </w:r>
        </w:p>
        <w:p w14:paraId="62EFFF9C" w14:textId="5C78AC38"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11" w:history="1">
            <w:r w:rsidRPr="0002128F">
              <w:rPr>
                <w:rStyle w:val="Hyperlink"/>
                <w:rFonts w:cstheme="minorHAnsi"/>
                <w:noProof/>
              </w:rPr>
              <w:t>5</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Your Patient Rights</w:t>
            </w:r>
            <w:r>
              <w:rPr>
                <w:noProof/>
                <w:webHidden/>
              </w:rPr>
              <w:tab/>
            </w:r>
            <w:r>
              <w:rPr>
                <w:noProof/>
                <w:webHidden/>
              </w:rPr>
              <w:fldChar w:fldCharType="begin"/>
            </w:r>
            <w:r>
              <w:rPr>
                <w:noProof/>
                <w:webHidden/>
              </w:rPr>
              <w:instrText xml:space="preserve"> PAGEREF _Toc138085611 \h </w:instrText>
            </w:r>
            <w:r>
              <w:rPr>
                <w:noProof/>
                <w:webHidden/>
              </w:rPr>
            </w:r>
            <w:r>
              <w:rPr>
                <w:noProof/>
                <w:webHidden/>
              </w:rPr>
              <w:fldChar w:fldCharType="separate"/>
            </w:r>
            <w:r>
              <w:rPr>
                <w:noProof/>
                <w:webHidden/>
              </w:rPr>
              <w:t>7</w:t>
            </w:r>
            <w:r>
              <w:rPr>
                <w:noProof/>
                <w:webHidden/>
              </w:rPr>
              <w:fldChar w:fldCharType="end"/>
            </w:r>
          </w:hyperlink>
        </w:p>
        <w:p w14:paraId="2C2DE3F5" w14:textId="5784F117"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2" w:history="1">
            <w:r w:rsidRPr="0002128F">
              <w:rPr>
                <w:rStyle w:val="Hyperlink"/>
                <w:rFonts w:cstheme="minorHAnsi"/>
                <w:noProof/>
              </w:rPr>
              <w:t>5.1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Subject Access Requests (SAR)</w:t>
            </w:r>
            <w:r>
              <w:rPr>
                <w:noProof/>
                <w:webHidden/>
              </w:rPr>
              <w:tab/>
            </w:r>
            <w:r>
              <w:rPr>
                <w:noProof/>
                <w:webHidden/>
              </w:rPr>
              <w:fldChar w:fldCharType="begin"/>
            </w:r>
            <w:r>
              <w:rPr>
                <w:noProof/>
                <w:webHidden/>
              </w:rPr>
              <w:instrText xml:space="preserve"> PAGEREF _Toc138085612 \h </w:instrText>
            </w:r>
            <w:r>
              <w:rPr>
                <w:noProof/>
                <w:webHidden/>
              </w:rPr>
            </w:r>
            <w:r>
              <w:rPr>
                <w:noProof/>
                <w:webHidden/>
              </w:rPr>
              <w:fldChar w:fldCharType="separate"/>
            </w:r>
            <w:r>
              <w:rPr>
                <w:noProof/>
                <w:webHidden/>
              </w:rPr>
              <w:t>7</w:t>
            </w:r>
            <w:r>
              <w:rPr>
                <w:noProof/>
                <w:webHidden/>
              </w:rPr>
              <w:fldChar w:fldCharType="end"/>
            </w:r>
          </w:hyperlink>
        </w:p>
        <w:p w14:paraId="778EF123" w14:textId="60F16DA6"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3" w:history="1">
            <w:r w:rsidRPr="0002128F">
              <w:rPr>
                <w:rStyle w:val="Hyperlink"/>
                <w:rFonts w:cstheme="minorHAnsi"/>
                <w:noProof/>
              </w:rPr>
              <w:t>5.2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Online Access</w:t>
            </w:r>
            <w:r>
              <w:rPr>
                <w:noProof/>
                <w:webHidden/>
              </w:rPr>
              <w:tab/>
            </w:r>
            <w:r>
              <w:rPr>
                <w:noProof/>
                <w:webHidden/>
              </w:rPr>
              <w:fldChar w:fldCharType="begin"/>
            </w:r>
            <w:r>
              <w:rPr>
                <w:noProof/>
                <w:webHidden/>
              </w:rPr>
              <w:instrText xml:space="preserve"> PAGEREF _Toc138085613 \h </w:instrText>
            </w:r>
            <w:r>
              <w:rPr>
                <w:noProof/>
                <w:webHidden/>
              </w:rPr>
            </w:r>
            <w:r>
              <w:rPr>
                <w:noProof/>
                <w:webHidden/>
              </w:rPr>
              <w:fldChar w:fldCharType="separate"/>
            </w:r>
            <w:r>
              <w:rPr>
                <w:noProof/>
                <w:webHidden/>
              </w:rPr>
              <w:t>7</w:t>
            </w:r>
            <w:r>
              <w:rPr>
                <w:noProof/>
                <w:webHidden/>
              </w:rPr>
              <w:fldChar w:fldCharType="end"/>
            </w:r>
          </w:hyperlink>
        </w:p>
        <w:p w14:paraId="41C5C254" w14:textId="5620317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4" w:history="1">
            <w:r w:rsidRPr="0002128F">
              <w:rPr>
                <w:rStyle w:val="Hyperlink"/>
                <w:rFonts w:cstheme="minorHAnsi"/>
                <w:noProof/>
              </w:rPr>
              <w:t>5.3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Rectification</w:t>
            </w:r>
            <w:r>
              <w:rPr>
                <w:noProof/>
                <w:webHidden/>
              </w:rPr>
              <w:tab/>
            </w:r>
            <w:r>
              <w:rPr>
                <w:noProof/>
                <w:webHidden/>
              </w:rPr>
              <w:fldChar w:fldCharType="begin"/>
            </w:r>
            <w:r>
              <w:rPr>
                <w:noProof/>
                <w:webHidden/>
              </w:rPr>
              <w:instrText xml:space="preserve"> PAGEREF _Toc138085614 \h </w:instrText>
            </w:r>
            <w:r>
              <w:rPr>
                <w:noProof/>
                <w:webHidden/>
              </w:rPr>
            </w:r>
            <w:r>
              <w:rPr>
                <w:noProof/>
                <w:webHidden/>
              </w:rPr>
              <w:fldChar w:fldCharType="separate"/>
            </w:r>
            <w:r>
              <w:rPr>
                <w:noProof/>
                <w:webHidden/>
              </w:rPr>
              <w:t>8</w:t>
            </w:r>
            <w:r>
              <w:rPr>
                <w:noProof/>
                <w:webHidden/>
              </w:rPr>
              <w:fldChar w:fldCharType="end"/>
            </w:r>
          </w:hyperlink>
        </w:p>
        <w:p w14:paraId="5ABCD8AC" w14:textId="0312CDA5"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5" w:history="1">
            <w:r w:rsidRPr="0002128F">
              <w:rPr>
                <w:rStyle w:val="Hyperlink"/>
                <w:rFonts w:cstheme="minorHAnsi"/>
                <w:noProof/>
              </w:rPr>
              <w:t>5.4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Object</w:t>
            </w:r>
            <w:r>
              <w:rPr>
                <w:noProof/>
                <w:webHidden/>
              </w:rPr>
              <w:tab/>
            </w:r>
            <w:r>
              <w:rPr>
                <w:noProof/>
                <w:webHidden/>
              </w:rPr>
              <w:fldChar w:fldCharType="begin"/>
            </w:r>
            <w:r>
              <w:rPr>
                <w:noProof/>
                <w:webHidden/>
              </w:rPr>
              <w:instrText xml:space="preserve"> PAGEREF _Toc138085615 \h </w:instrText>
            </w:r>
            <w:r>
              <w:rPr>
                <w:noProof/>
                <w:webHidden/>
              </w:rPr>
            </w:r>
            <w:r>
              <w:rPr>
                <w:noProof/>
                <w:webHidden/>
              </w:rPr>
              <w:fldChar w:fldCharType="separate"/>
            </w:r>
            <w:r>
              <w:rPr>
                <w:noProof/>
                <w:webHidden/>
              </w:rPr>
              <w:t>8</w:t>
            </w:r>
            <w:r>
              <w:rPr>
                <w:noProof/>
                <w:webHidden/>
              </w:rPr>
              <w:fldChar w:fldCharType="end"/>
            </w:r>
          </w:hyperlink>
        </w:p>
        <w:p w14:paraId="19D11541" w14:textId="5B8F7EE2"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6" w:history="1">
            <w:r w:rsidRPr="0002128F">
              <w:rPr>
                <w:rStyle w:val="Hyperlink"/>
                <w:rFonts w:cstheme="minorHAnsi"/>
                <w:noProof/>
              </w:rPr>
              <w:t>5.5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Withdraw Consent</w:t>
            </w:r>
            <w:r>
              <w:rPr>
                <w:noProof/>
                <w:webHidden/>
              </w:rPr>
              <w:tab/>
            </w:r>
            <w:r>
              <w:rPr>
                <w:noProof/>
                <w:webHidden/>
              </w:rPr>
              <w:fldChar w:fldCharType="begin"/>
            </w:r>
            <w:r>
              <w:rPr>
                <w:noProof/>
                <w:webHidden/>
              </w:rPr>
              <w:instrText xml:space="preserve"> PAGEREF _Toc138085616 \h </w:instrText>
            </w:r>
            <w:r>
              <w:rPr>
                <w:noProof/>
                <w:webHidden/>
              </w:rPr>
            </w:r>
            <w:r>
              <w:rPr>
                <w:noProof/>
                <w:webHidden/>
              </w:rPr>
              <w:fldChar w:fldCharType="separate"/>
            </w:r>
            <w:r>
              <w:rPr>
                <w:noProof/>
                <w:webHidden/>
              </w:rPr>
              <w:t>8</w:t>
            </w:r>
            <w:r>
              <w:rPr>
                <w:noProof/>
                <w:webHidden/>
              </w:rPr>
              <w:fldChar w:fldCharType="end"/>
            </w:r>
          </w:hyperlink>
        </w:p>
        <w:p w14:paraId="05291F21" w14:textId="475E8A9A"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7" w:history="1">
            <w:r w:rsidRPr="0002128F">
              <w:rPr>
                <w:rStyle w:val="Hyperlink"/>
                <w:rFonts w:cstheme="minorHAnsi"/>
                <w:noProof/>
              </w:rPr>
              <w:t>5.6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Erasure</w:t>
            </w:r>
            <w:r>
              <w:rPr>
                <w:noProof/>
                <w:webHidden/>
              </w:rPr>
              <w:tab/>
            </w:r>
            <w:r>
              <w:rPr>
                <w:noProof/>
                <w:webHidden/>
              </w:rPr>
              <w:fldChar w:fldCharType="begin"/>
            </w:r>
            <w:r>
              <w:rPr>
                <w:noProof/>
                <w:webHidden/>
              </w:rPr>
              <w:instrText xml:space="preserve"> PAGEREF _Toc138085617 \h </w:instrText>
            </w:r>
            <w:r>
              <w:rPr>
                <w:noProof/>
                <w:webHidden/>
              </w:rPr>
            </w:r>
            <w:r>
              <w:rPr>
                <w:noProof/>
                <w:webHidden/>
              </w:rPr>
              <w:fldChar w:fldCharType="separate"/>
            </w:r>
            <w:r>
              <w:rPr>
                <w:noProof/>
                <w:webHidden/>
              </w:rPr>
              <w:t>8</w:t>
            </w:r>
            <w:r>
              <w:rPr>
                <w:noProof/>
                <w:webHidden/>
              </w:rPr>
              <w:fldChar w:fldCharType="end"/>
            </w:r>
          </w:hyperlink>
        </w:p>
        <w:p w14:paraId="159BF787" w14:textId="4ACC5A26"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8" w:history="1">
            <w:r w:rsidRPr="0002128F">
              <w:rPr>
                <w:rStyle w:val="Hyperlink"/>
                <w:rFonts w:cstheme="minorHAnsi"/>
                <w:noProof/>
              </w:rPr>
              <w:t>5.7</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of Data Portability</w:t>
            </w:r>
            <w:r>
              <w:rPr>
                <w:noProof/>
                <w:webHidden/>
              </w:rPr>
              <w:tab/>
            </w:r>
            <w:r>
              <w:rPr>
                <w:noProof/>
                <w:webHidden/>
              </w:rPr>
              <w:fldChar w:fldCharType="begin"/>
            </w:r>
            <w:r>
              <w:rPr>
                <w:noProof/>
                <w:webHidden/>
              </w:rPr>
              <w:instrText xml:space="preserve"> PAGEREF _Toc138085618 \h </w:instrText>
            </w:r>
            <w:r>
              <w:rPr>
                <w:noProof/>
                <w:webHidden/>
              </w:rPr>
            </w:r>
            <w:r>
              <w:rPr>
                <w:noProof/>
                <w:webHidden/>
              </w:rPr>
              <w:fldChar w:fldCharType="separate"/>
            </w:r>
            <w:r>
              <w:rPr>
                <w:noProof/>
                <w:webHidden/>
              </w:rPr>
              <w:t>9</w:t>
            </w:r>
            <w:r>
              <w:rPr>
                <w:noProof/>
                <w:webHidden/>
              </w:rPr>
              <w:fldChar w:fldCharType="end"/>
            </w:r>
          </w:hyperlink>
        </w:p>
        <w:p w14:paraId="1B73B4E9" w14:textId="1F58F0A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19" w:history="1">
            <w:r w:rsidRPr="0002128F">
              <w:rPr>
                <w:rStyle w:val="Hyperlink"/>
                <w:rFonts w:cstheme="minorHAnsi"/>
                <w:noProof/>
              </w:rPr>
              <w:t>6</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Under 16s</w:t>
            </w:r>
            <w:r>
              <w:rPr>
                <w:noProof/>
                <w:webHidden/>
              </w:rPr>
              <w:tab/>
            </w:r>
            <w:r>
              <w:rPr>
                <w:noProof/>
                <w:webHidden/>
              </w:rPr>
              <w:fldChar w:fldCharType="begin"/>
            </w:r>
            <w:r>
              <w:rPr>
                <w:noProof/>
                <w:webHidden/>
              </w:rPr>
              <w:instrText xml:space="preserve"> PAGEREF _Toc138085619 \h </w:instrText>
            </w:r>
            <w:r>
              <w:rPr>
                <w:noProof/>
                <w:webHidden/>
              </w:rPr>
            </w:r>
            <w:r>
              <w:rPr>
                <w:noProof/>
                <w:webHidden/>
              </w:rPr>
              <w:fldChar w:fldCharType="separate"/>
            </w:r>
            <w:r>
              <w:rPr>
                <w:noProof/>
                <w:webHidden/>
              </w:rPr>
              <w:t>9</w:t>
            </w:r>
            <w:r>
              <w:rPr>
                <w:noProof/>
                <w:webHidden/>
              </w:rPr>
              <w:fldChar w:fldCharType="end"/>
            </w:r>
          </w:hyperlink>
        </w:p>
        <w:p w14:paraId="40F01155" w14:textId="51C916D6"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0" w:history="1">
            <w:r w:rsidRPr="0002128F">
              <w:rPr>
                <w:rStyle w:val="Hyperlink"/>
                <w:rFonts w:cstheme="minorHAnsi"/>
                <w:bCs/>
                <w:noProof/>
              </w:rPr>
              <w:t>7</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Why NHS Digital Collects General Practice Data</w:t>
            </w:r>
            <w:r>
              <w:rPr>
                <w:noProof/>
                <w:webHidden/>
              </w:rPr>
              <w:tab/>
            </w:r>
            <w:r>
              <w:rPr>
                <w:noProof/>
                <w:webHidden/>
              </w:rPr>
              <w:fldChar w:fldCharType="begin"/>
            </w:r>
            <w:r>
              <w:rPr>
                <w:noProof/>
                <w:webHidden/>
              </w:rPr>
              <w:instrText xml:space="preserve"> PAGEREF _Toc138085620 \h </w:instrText>
            </w:r>
            <w:r>
              <w:rPr>
                <w:noProof/>
                <w:webHidden/>
              </w:rPr>
            </w:r>
            <w:r>
              <w:rPr>
                <w:noProof/>
                <w:webHidden/>
              </w:rPr>
              <w:fldChar w:fldCharType="separate"/>
            </w:r>
            <w:r>
              <w:rPr>
                <w:noProof/>
                <w:webHidden/>
              </w:rPr>
              <w:t>9</w:t>
            </w:r>
            <w:r>
              <w:rPr>
                <w:noProof/>
                <w:webHidden/>
              </w:rPr>
              <w:fldChar w:fldCharType="end"/>
            </w:r>
          </w:hyperlink>
        </w:p>
        <w:p w14:paraId="54D5B6AE" w14:textId="72C93880"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1" w:history="1">
            <w:r w:rsidRPr="0002128F">
              <w:rPr>
                <w:rStyle w:val="Hyperlink"/>
                <w:rFonts w:cstheme="minorHAnsi"/>
                <w:noProof/>
              </w:rPr>
              <w:t>8</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About the General Practice Data for Planning and Research Programme</w:t>
            </w:r>
            <w:r>
              <w:rPr>
                <w:noProof/>
                <w:webHidden/>
              </w:rPr>
              <w:tab/>
            </w:r>
            <w:r>
              <w:rPr>
                <w:noProof/>
                <w:webHidden/>
              </w:rPr>
              <w:fldChar w:fldCharType="begin"/>
            </w:r>
            <w:r>
              <w:rPr>
                <w:noProof/>
                <w:webHidden/>
              </w:rPr>
              <w:instrText xml:space="preserve"> PAGEREF _Toc138085621 \h </w:instrText>
            </w:r>
            <w:r>
              <w:rPr>
                <w:noProof/>
                <w:webHidden/>
              </w:rPr>
            </w:r>
            <w:r>
              <w:rPr>
                <w:noProof/>
                <w:webHidden/>
              </w:rPr>
              <w:fldChar w:fldCharType="separate"/>
            </w:r>
            <w:r>
              <w:rPr>
                <w:noProof/>
                <w:webHidden/>
              </w:rPr>
              <w:t>10</w:t>
            </w:r>
            <w:r>
              <w:rPr>
                <w:noProof/>
                <w:webHidden/>
              </w:rPr>
              <w:fldChar w:fldCharType="end"/>
            </w:r>
          </w:hyperlink>
        </w:p>
        <w:p w14:paraId="25CE1205" w14:textId="1F524E3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2" w:history="1">
            <w:r w:rsidRPr="0002128F">
              <w:rPr>
                <w:rStyle w:val="Hyperlink"/>
                <w:rFonts w:cstheme="minorHAnsi"/>
                <w:noProof/>
              </w:rPr>
              <w:t>8.1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OPT-OUTS</w:t>
            </w:r>
            <w:r>
              <w:rPr>
                <w:noProof/>
                <w:webHidden/>
              </w:rPr>
              <w:tab/>
            </w:r>
            <w:r>
              <w:rPr>
                <w:noProof/>
                <w:webHidden/>
              </w:rPr>
              <w:fldChar w:fldCharType="begin"/>
            </w:r>
            <w:r>
              <w:rPr>
                <w:noProof/>
                <w:webHidden/>
              </w:rPr>
              <w:instrText xml:space="preserve"> PAGEREF _Toc138085622 \h </w:instrText>
            </w:r>
            <w:r>
              <w:rPr>
                <w:noProof/>
                <w:webHidden/>
              </w:rPr>
            </w:r>
            <w:r>
              <w:rPr>
                <w:noProof/>
                <w:webHidden/>
              </w:rPr>
              <w:fldChar w:fldCharType="separate"/>
            </w:r>
            <w:r>
              <w:rPr>
                <w:noProof/>
                <w:webHidden/>
              </w:rPr>
              <w:t>10</w:t>
            </w:r>
            <w:r>
              <w:rPr>
                <w:noProof/>
                <w:webHidden/>
              </w:rPr>
              <w:fldChar w:fldCharType="end"/>
            </w:r>
          </w:hyperlink>
        </w:p>
        <w:p w14:paraId="6D96175D" w14:textId="5486369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3" w:history="1">
            <w:r w:rsidRPr="0002128F">
              <w:rPr>
                <w:rStyle w:val="Hyperlink"/>
                <w:rFonts w:cstheme="minorHAnsi"/>
                <w:noProof/>
              </w:rPr>
              <w:t>8.2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National Data OPT-OUTS (Opting out of NHS Digital Sharing your Data)</w:t>
            </w:r>
            <w:r>
              <w:rPr>
                <w:noProof/>
                <w:webHidden/>
              </w:rPr>
              <w:tab/>
            </w:r>
            <w:r>
              <w:rPr>
                <w:noProof/>
                <w:webHidden/>
              </w:rPr>
              <w:fldChar w:fldCharType="begin"/>
            </w:r>
            <w:r>
              <w:rPr>
                <w:noProof/>
                <w:webHidden/>
              </w:rPr>
              <w:instrText xml:space="preserve"> PAGEREF _Toc138085623 \h </w:instrText>
            </w:r>
            <w:r>
              <w:rPr>
                <w:noProof/>
                <w:webHidden/>
              </w:rPr>
            </w:r>
            <w:r>
              <w:rPr>
                <w:noProof/>
                <w:webHidden/>
              </w:rPr>
              <w:fldChar w:fldCharType="separate"/>
            </w:r>
            <w:r>
              <w:rPr>
                <w:noProof/>
                <w:webHidden/>
              </w:rPr>
              <w:t>11</w:t>
            </w:r>
            <w:r>
              <w:rPr>
                <w:noProof/>
                <w:webHidden/>
              </w:rPr>
              <w:fldChar w:fldCharType="end"/>
            </w:r>
          </w:hyperlink>
        </w:p>
        <w:p w14:paraId="320B4AEA" w14:textId="767CD25A"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4" w:history="1">
            <w:r w:rsidRPr="0002128F">
              <w:rPr>
                <w:rStyle w:val="Hyperlink"/>
                <w:rFonts w:cstheme="minorHAnsi"/>
                <w:noProof/>
              </w:rPr>
              <w:t>9</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Data Security and Governance</w:t>
            </w:r>
            <w:r>
              <w:rPr>
                <w:noProof/>
                <w:webHidden/>
              </w:rPr>
              <w:tab/>
            </w:r>
            <w:r>
              <w:rPr>
                <w:noProof/>
                <w:webHidden/>
              </w:rPr>
              <w:fldChar w:fldCharType="begin"/>
            </w:r>
            <w:r>
              <w:rPr>
                <w:noProof/>
                <w:webHidden/>
              </w:rPr>
              <w:instrText xml:space="preserve"> PAGEREF _Toc138085624 \h </w:instrText>
            </w:r>
            <w:r>
              <w:rPr>
                <w:noProof/>
                <w:webHidden/>
              </w:rPr>
            </w:r>
            <w:r>
              <w:rPr>
                <w:noProof/>
                <w:webHidden/>
              </w:rPr>
              <w:fldChar w:fldCharType="separate"/>
            </w:r>
            <w:r>
              <w:rPr>
                <w:noProof/>
                <w:webHidden/>
              </w:rPr>
              <w:t>11</w:t>
            </w:r>
            <w:r>
              <w:rPr>
                <w:noProof/>
                <w:webHidden/>
              </w:rPr>
              <w:fldChar w:fldCharType="end"/>
            </w:r>
          </w:hyperlink>
        </w:p>
        <w:p w14:paraId="7645BDDC" w14:textId="16BF8A9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5" w:history="1">
            <w:r w:rsidRPr="0002128F">
              <w:rPr>
                <w:rStyle w:val="Hyperlink"/>
                <w:rFonts w:cstheme="minorHAnsi"/>
                <w:bCs/>
                <w:noProof/>
              </w:rPr>
              <w:t>10</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Transparency, Communications and Engagement</w:t>
            </w:r>
            <w:r>
              <w:rPr>
                <w:noProof/>
                <w:webHidden/>
              </w:rPr>
              <w:tab/>
            </w:r>
            <w:r>
              <w:rPr>
                <w:noProof/>
                <w:webHidden/>
              </w:rPr>
              <w:fldChar w:fldCharType="begin"/>
            </w:r>
            <w:r>
              <w:rPr>
                <w:noProof/>
                <w:webHidden/>
              </w:rPr>
              <w:instrText xml:space="preserve"> PAGEREF _Toc138085625 \h </w:instrText>
            </w:r>
            <w:r>
              <w:rPr>
                <w:noProof/>
                <w:webHidden/>
              </w:rPr>
            </w:r>
            <w:r>
              <w:rPr>
                <w:noProof/>
                <w:webHidden/>
              </w:rPr>
              <w:fldChar w:fldCharType="separate"/>
            </w:r>
            <w:r>
              <w:rPr>
                <w:noProof/>
                <w:webHidden/>
              </w:rPr>
              <w:t>11</w:t>
            </w:r>
            <w:r>
              <w:rPr>
                <w:noProof/>
                <w:webHidden/>
              </w:rPr>
              <w:fldChar w:fldCharType="end"/>
            </w:r>
          </w:hyperlink>
        </w:p>
        <w:p w14:paraId="6C918C5E" w14:textId="3D334BCB"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6" w:history="1">
            <w:r w:rsidRPr="0002128F">
              <w:rPr>
                <w:rStyle w:val="Hyperlink"/>
                <w:rFonts w:cstheme="minorHAnsi"/>
                <w:noProof/>
              </w:rPr>
              <w:t>11</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NHS Digital</w:t>
            </w:r>
            <w:r>
              <w:rPr>
                <w:noProof/>
                <w:webHidden/>
              </w:rPr>
              <w:tab/>
            </w:r>
            <w:r>
              <w:rPr>
                <w:noProof/>
                <w:webHidden/>
              </w:rPr>
              <w:fldChar w:fldCharType="begin"/>
            </w:r>
            <w:r>
              <w:rPr>
                <w:noProof/>
                <w:webHidden/>
              </w:rPr>
              <w:instrText xml:space="preserve"> PAGEREF _Toc138085626 \h </w:instrText>
            </w:r>
            <w:r>
              <w:rPr>
                <w:noProof/>
                <w:webHidden/>
              </w:rPr>
            </w:r>
            <w:r>
              <w:rPr>
                <w:noProof/>
                <w:webHidden/>
              </w:rPr>
              <w:fldChar w:fldCharType="separate"/>
            </w:r>
            <w:r>
              <w:rPr>
                <w:noProof/>
                <w:webHidden/>
              </w:rPr>
              <w:t>12</w:t>
            </w:r>
            <w:r>
              <w:rPr>
                <w:noProof/>
                <w:webHidden/>
              </w:rPr>
              <w:fldChar w:fldCharType="end"/>
            </w:r>
          </w:hyperlink>
        </w:p>
        <w:p w14:paraId="26C2DE46" w14:textId="505281C6"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7" w:history="1">
            <w:r w:rsidRPr="0002128F">
              <w:rPr>
                <w:rStyle w:val="Hyperlink"/>
                <w:rFonts w:cstheme="minorHAnsi"/>
                <w:noProof/>
              </w:rPr>
              <w:t>11.1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NHS Digital use your information</w:t>
            </w:r>
            <w:r>
              <w:rPr>
                <w:noProof/>
                <w:webHidden/>
              </w:rPr>
              <w:tab/>
            </w:r>
            <w:r>
              <w:rPr>
                <w:noProof/>
                <w:webHidden/>
              </w:rPr>
              <w:fldChar w:fldCharType="begin"/>
            </w:r>
            <w:r>
              <w:rPr>
                <w:noProof/>
                <w:webHidden/>
              </w:rPr>
              <w:instrText xml:space="preserve"> PAGEREF _Toc138085627 \h </w:instrText>
            </w:r>
            <w:r>
              <w:rPr>
                <w:noProof/>
                <w:webHidden/>
              </w:rPr>
            </w:r>
            <w:r>
              <w:rPr>
                <w:noProof/>
                <w:webHidden/>
              </w:rPr>
              <w:fldChar w:fldCharType="separate"/>
            </w:r>
            <w:r>
              <w:rPr>
                <w:noProof/>
                <w:webHidden/>
              </w:rPr>
              <w:t>12</w:t>
            </w:r>
            <w:r>
              <w:rPr>
                <w:noProof/>
                <w:webHidden/>
              </w:rPr>
              <w:fldChar w:fldCharType="end"/>
            </w:r>
          </w:hyperlink>
        </w:p>
        <w:p w14:paraId="1CD5DB1B" w14:textId="24A2AE9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8" w:history="1">
            <w:r w:rsidRPr="0002128F">
              <w:rPr>
                <w:rStyle w:val="Hyperlink"/>
                <w:rFonts w:cstheme="minorHAnsi"/>
                <w:noProof/>
              </w:rPr>
              <w:t>11.2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Opting Out</w:t>
            </w:r>
            <w:r>
              <w:rPr>
                <w:noProof/>
                <w:webHidden/>
              </w:rPr>
              <w:tab/>
            </w:r>
            <w:r>
              <w:rPr>
                <w:noProof/>
                <w:webHidden/>
              </w:rPr>
              <w:fldChar w:fldCharType="begin"/>
            </w:r>
            <w:r>
              <w:rPr>
                <w:noProof/>
                <w:webHidden/>
              </w:rPr>
              <w:instrText xml:space="preserve"> PAGEREF _Toc138085628 \h </w:instrText>
            </w:r>
            <w:r>
              <w:rPr>
                <w:noProof/>
                <w:webHidden/>
              </w:rPr>
            </w:r>
            <w:r>
              <w:rPr>
                <w:noProof/>
                <w:webHidden/>
              </w:rPr>
              <w:fldChar w:fldCharType="separate"/>
            </w:r>
            <w:r>
              <w:rPr>
                <w:noProof/>
                <w:webHidden/>
              </w:rPr>
              <w:t>13</w:t>
            </w:r>
            <w:r>
              <w:rPr>
                <w:noProof/>
                <w:webHidden/>
              </w:rPr>
              <w:fldChar w:fldCharType="end"/>
            </w:r>
          </w:hyperlink>
        </w:p>
        <w:p w14:paraId="53434CB6" w14:textId="6D05999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9" w:history="1">
            <w:r w:rsidRPr="0002128F">
              <w:rPr>
                <w:rStyle w:val="Hyperlink"/>
                <w:rFonts w:cstheme="minorHAnsi"/>
                <w:noProof/>
              </w:rPr>
              <w:t>11.3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Type 1 OPT-OUT (Opting Out of NHS Digital Collecting Data)</w:t>
            </w:r>
            <w:r>
              <w:rPr>
                <w:noProof/>
                <w:webHidden/>
              </w:rPr>
              <w:tab/>
            </w:r>
            <w:r>
              <w:rPr>
                <w:noProof/>
                <w:webHidden/>
              </w:rPr>
              <w:fldChar w:fldCharType="begin"/>
            </w:r>
            <w:r>
              <w:rPr>
                <w:noProof/>
                <w:webHidden/>
              </w:rPr>
              <w:instrText xml:space="preserve"> PAGEREF _Toc138085629 \h </w:instrText>
            </w:r>
            <w:r>
              <w:rPr>
                <w:noProof/>
                <w:webHidden/>
              </w:rPr>
            </w:r>
            <w:r>
              <w:rPr>
                <w:noProof/>
                <w:webHidden/>
              </w:rPr>
              <w:fldChar w:fldCharType="separate"/>
            </w:r>
            <w:r>
              <w:rPr>
                <w:noProof/>
                <w:webHidden/>
              </w:rPr>
              <w:t>13</w:t>
            </w:r>
            <w:r>
              <w:rPr>
                <w:noProof/>
                <w:webHidden/>
              </w:rPr>
              <w:fldChar w:fldCharType="end"/>
            </w:r>
          </w:hyperlink>
        </w:p>
        <w:p w14:paraId="57E2BAE8" w14:textId="61FB476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30" w:history="1">
            <w:r w:rsidRPr="0002128F">
              <w:rPr>
                <w:rStyle w:val="Hyperlink"/>
                <w:rFonts w:cstheme="minorHAnsi"/>
                <w:noProof/>
              </w:rPr>
              <w:t>11.4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National Data OPT-OUT (Opting Out of NHS Digital Sharing your Data)</w:t>
            </w:r>
            <w:r>
              <w:rPr>
                <w:noProof/>
                <w:webHidden/>
              </w:rPr>
              <w:tab/>
            </w:r>
            <w:r>
              <w:rPr>
                <w:noProof/>
                <w:webHidden/>
              </w:rPr>
              <w:fldChar w:fldCharType="begin"/>
            </w:r>
            <w:r>
              <w:rPr>
                <w:noProof/>
                <w:webHidden/>
              </w:rPr>
              <w:instrText xml:space="preserve"> PAGEREF _Toc138085630 \h </w:instrText>
            </w:r>
            <w:r>
              <w:rPr>
                <w:noProof/>
                <w:webHidden/>
              </w:rPr>
            </w:r>
            <w:r>
              <w:rPr>
                <w:noProof/>
                <w:webHidden/>
              </w:rPr>
              <w:fldChar w:fldCharType="separate"/>
            </w:r>
            <w:r>
              <w:rPr>
                <w:noProof/>
                <w:webHidden/>
              </w:rPr>
              <w:t>13</w:t>
            </w:r>
            <w:r>
              <w:rPr>
                <w:noProof/>
                <w:webHidden/>
              </w:rPr>
              <w:fldChar w:fldCharType="end"/>
            </w:r>
          </w:hyperlink>
        </w:p>
        <w:p w14:paraId="3029397D" w14:textId="30713055"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31" w:history="1">
            <w:r w:rsidRPr="0002128F">
              <w:rPr>
                <w:rStyle w:val="Hyperlink"/>
                <w:rFonts w:cstheme="minorHAnsi"/>
                <w:noProof/>
              </w:rPr>
              <w:t>11.5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long will we store your Information</w:t>
            </w:r>
            <w:r>
              <w:rPr>
                <w:noProof/>
                <w:webHidden/>
              </w:rPr>
              <w:tab/>
            </w:r>
            <w:r>
              <w:rPr>
                <w:noProof/>
                <w:webHidden/>
              </w:rPr>
              <w:fldChar w:fldCharType="begin"/>
            </w:r>
            <w:r>
              <w:rPr>
                <w:noProof/>
                <w:webHidden/>
              </w:rPr>
              <w:instrText xml:space="preserve"> PAGEREF _Toc138085631 \h </w:instrText>
            </w:r>
            <w:r>
              <w:rPr>
                <w:noProof/>
                <w:webHidden/>
              </w:rPr>
            </w:r>
            <w:r>
              <w:rPr>
                <w:noProof/>
                <w:webHidden/>
              </w:rPr>
              <w:fldChar w:fldCharType="separate"/>
            </w:r>
            <w:r>
              <w:rPr>
                <w:noProof/>
                <w:webHidden/>
              </w:rPr>
              <w:t>13</w:t>
            </w:r>
            <w:r>
              <w:rPr>
                <w:noProof/>
                <w:webHidden/>
              </w:rPr>
              <w:fldChar w:fldCharType="end"/>
            </w:r>
          </w:hyperlink>
        </w:p>
        <w:p w14:paraId="388F36C5" w14:textId="56B67DF4"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32" w:history="1">
            <w:r w:rsidRPr="0002128F">
              <w:rPr>
                <w:rStyle w:val="Hyperlink"/>
                <w:rFonts w:cstheme="minorHAnsi"/>
                <w:noProof/>
              </w:rPr>
              <w:t>11.6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we lawfully use your Data</w:t>
            </w:r>
            <w:r>
              <w:rPr>
                <w:noProof/>
                <w:webHidden/>
              </w:rPr>
              <w:tab/>
            </w:r>
            <w:r>
              <w:rPr>
                <w:noProof/>
                <w:webHidden/>
              </w:rPr>
              <w:fldChar w:fldCharType="begin"/>
            </w:r>
            <w:r>
              <w:rPr>
                <w:noProof/>
                <w:webHidden/>
              </w:rPr>
              <w:instrText xml:space="preserve"> PAGEREF _Toc138085632 \h </w:instrText>
            </w:r>
            <w:r>
              <w:rPr>
                <w:noProof/>
                <w:webHidden/>
              </w:rPr>
            </w:r>
            <w:r>
              <w:rPr>
                <w:noProof/>
                <w:webHidden/>
              </w:rPr>
              <w:fldChar w:fldCharType="separate"/>
            </w:r>
            <w:r>
              <w:rPr>
                <w:noProof/>
                <w:webHidden/>
              </w:rPr>
              <w:t>13</w:t>
            </w:r>
            <w:r>
              <w:rPr>
                <w:noProof/>
                <w:webHidden/>
              </w:rPr>
              <w:fldChar w:fldCharType="end"/>
            </w:r>
          </w:hyperlink>
        </w:p>
        <w:p w14:paraId="6934EC8B" w14:textId="6D755599"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3" w:history="1">
            <w:r w:rsidRPr="0002128F">
              <w:rPr>
                <w:rStyle w:val="Hyperlink"/>
                <w:rFonts w:cstheme="minorHAnsi"/>
                <w:noProof/>
              </w:rPr>
              <w:t>12</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Your Summary Care Record</w:t>
            </w:r>
            <w:r>
              <w:rPr>
                <w:noProof/>
                <w:webHidden/>
              </w:rPr>
              <w:tab/>
            </w:r>
            <w:r>
              <w:rPr>
                <w:noProof/>
                <w:webHidden/>
              </w:rPr>
              <w:fldChar w:fldCharType="begin"/>
            </w:r>
            <w:r>
              <w:rPr>
                <w:noProof/>
                <w:webHidden/>
              </w:rPr>
              <w:instrText xml:space="preserve"> PAGEREF _Toc138085633 \h </w:instrText>
            </w:r>
            <w:r>
              <w:rPr>
                <w:noProof/>
                <w:webHidden/>
              </w:rPr>
            </w:r>
            <w:r>
              <w:rPr>
                <w:noProof/>
                <w:webHidden/>
              </w:rPr>
              <w:fldChar w:fldCharType="separate"/>
            </w:r>
            <w:r>
              <w:rPr>
                <w:noProof/>
                <w:webHidden/>
              </w:rPr>
              <w:t>14</w:t>
            </w:r>
            <w:r>
              <w:rPr>
                <w:noProof/>
                <w:webHidden/>
              </w:rPr>
              <w:fldChar w:fldCharType="end"/>
            </w:r>
          </w:hyperlink>
        </w:p>
        <w:p w14:paraId="2E638D8E" w14:textId="09EB9BB4"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4" w:history="1">
            <w:r w:rsidRPr="0002128F">
              <w:rPr>
                <w:rStyle w:val="Hyperlink"/>
                <w:rFonts w:cstheme="minorHAnsi"/>
                <w:noProof/>
              </w:rPr>
              <w:t>13</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Risk Stratification</w:t>
            </w:r>
            <w:r>
              <w:rPr>
                <w:noProof/>
                <w:webHidden/>
              </w:rPr>
              <w:tab/>
            </w:r>
            <w:r>
              <w:rPr>
                <w:noProof/>
                <w:webHidden/>
              </w:rPr>
              <w:fldChar w:fldCharType="begin"/>
            </w:r>
            <w:r>
              <w:rPr>
                <w:noProof/>
                <w:webHidden/>
              </w:rPr>
              <w:instrText xml:space="preserve"> PAGEREF _Toc138085634 \h </w:instrText>
            </w:r>
            <w:r>
              <w:rPr>
                <w:noProof/>
                <w:webHidden/>
              </w:rPr>
            </w:r>
            <w:r>
              <w:rPr>
                <w:noProof/>
                <w:webHidden/>
              </w:rPr>
              <w:fldChar w:fldCharType="separate"/>
            </w:r>
            <w:r>
              <w:rPr>
                <w:noProof/>
                <w:webHidden/>
              </w:rPr>
              <w:t>14</w:t>
            </w:r>
            <w:r>
              <w:rPr>
                <w:noProof/>
                <w:webHidden/>
              </w:rPr>
              <w:fldChar w:fldCharType="end"/>
            </w:r>
          </w:hyperlink>
        </w:p>
        <w:p w14:paraId="3C3A3A22" w14:textId="75482D3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5" w:history="1">
            <w:r w:rsidRPr="0002128F">
              <w:rPr>
                <w:rStyle w:val="Hyperlink"/>
                <w:rFonts w:cstheme="minorHAnsi"/>
                <w:bCs/>
                <w:noProof/>
              </w:rPr>
              <w:t>14</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National Screening Programs</w:t>
            </w:r>
            <w:r>
              <w:rPr>
                <w:noProof/>
                <w:webHidden/>
              </w:rPr>
              <w:tab/>
            </w:r>
            <w:r>
              <w:rPr>
                <w:noProof/>
                <w:webHidden/>
              </w:rPr>
              <w:fldChar w:fldCharType="begin"/>
            </w:r>
            <w:r>
              <w:rPr>
                <w:noProof/>
                <w:webHidden/>
              </w:rPr>
              <w:instrText xml:space="preserve"> PAGEREF _Toc138085635 \h </w:instrText>
            </w:r>
            <w:r>
              <w:rPr>
                <w:noProof/>
                <w:webHidden/>
              </w:rPr>
            </w:r>
            <w:r>
              <w:rPr>
                <w:noProof/>
                <w:webHidden/>
              </w:rPr>
              <w:fldChar w:fldCharType="separate"/>
            </w:r>
            <w:r>
              <w:rPr>
                <w:noProof/>
                <w:webHidden/>
              </w:rPr>
              <w:t>15</w:t>
            </w:r>
            <w:r>
              <w:rPr>
                <w:noProof/>
                <w:webHidden/>
              </w:rPr>
              <w:fldChar w:fldCharType="end"/>
            </w:r>
          </w:hyperlink>
        </w:p>
        <w:p w14:paraId="20D4F103" w14:textId="6B85E3A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6" w:history="1">
            <w:r w:rsidRPr="0002128F">
              <w:rPr>
                <w:rStyle w:val="Hyperlink"/>
                <w:rFonts w:cstheme="minorHAnsi"/>
                <w:noProof/>
              </w:rPr>
              <w:t>15</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Medical Management</w:t>
            </w:r>
            <w:r>
              <w:rPr>
                <w:noProof/>
                <w:webHidden/>
              </w:rPr>
              <w:tab/>
            </w:r>
            <w:r>
              <w:rPr>
                <w:noProof/>
                <w:webHidden/>
              </w:rPr>
              <w:fldChar w:fldCharType="begin"/>
            </w:r>
            <w:r>
              <w:rPr>
                <w:noProof/>
                <w:webHidden/>
              </w:rPr>
              <w:instrText xml:space="preserve"> PAGEREF _Toc138085636 \h </w:instrText>
            </w:r>
            <w:r>
              <w:rPr>
                <w:noProof/>
                <w:webHidden/>
              </w:rPr>
            </w:r>
            <w:r>
              <w:rPr>
                <w:noProof/>
                <w:webHidden/>
              </w:rPr>
              <w:fldChar w:fldCharType="separate"/>
            </w:r>
            <w:r>
              <w:rPr>
                <w:noProof/>
                <w:webHidden/>
              </w:rPr>
              <w:t>15</w:t>
            </w:r>
            <w:r>
              <w:rPr>
                <w:noProof/>
                <w:webHidden/>
              </w:rPr>
              <w:fldChar w:fldCharType="end"/>
            </w:r>
          </w:hyperlink>
        </w:p>
        <w:p w14:paraId="242EBE95" w14:textId="3A40790B"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7" w:history="1">
            <w:r w:rsidRPr="0002128F">
              <w:rPr>
                <w:rStyle w:val="Hyperlink"/>
                <w:rFonts w:cstheme="minorHAnsi"/>
                <w:noProof/>
              </w:rPr>
              <w:t>16</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How do we Maintain the Confidentiality of your Records</w:t>
            </w:r>
            <w:r>
              <w:rPr>
                <w:noProof/>
                <w:webHidden/>
              </w:rPr>
              <w:tab/>
            </w:r>
            <w:r>
              <w:rPr>
                <w:noProof/>
                <w:webHidden/>
              </w:rPr>
              <w:fldChar w:fldCharType="begin"/>
            </w:r>
            <w:r>
              <w:rPr>
                <w:noProof/>
                <w:webHidden/>
              </w:rPr>
              <w:instrText xml:space="preserve"> PAGEREF _Toc138085637 \h </w:instrText>
            </w:r>
            <w:r>
              <w:rPr>
                <w:noProof/>
                <w:webHidden/>
              </w:rPr>
            </w:r>
            <w:r>
              <w:rPr>
                <w:noProof/>
                <w:webHidden/>
              </w:rPr>
              <w:fldChar w:fldCharType="separate"/>
            </w:r>
            <w:r>
              <w:rPr>
                <w:noProof/>
                <w:webHidden/>
              </w:rPr>
              <w:t>15</w:t>
            </w:r>
            <w:r>
              <w:rPr>
                <w:noProof/>
                <w:webHidden/>
              </w:rPr>
              <w:fldChar w:fldCharType="end"/>
            </w:r>
          </w:hyperlink>
        </w:p>
        <w:p w14:paraId="30522057" w14:textId="4919EC1E"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8" w:history="1">
            <w:r w:rsidRPr="0002128F">
              <w:rPr>
                <w:rStyle w:val="Hyperlink"/>
                <w:rFonts w:cstheme="minorHAnsi"/>
                <w:bCs/>
                <w:noProof/>
              </w:rPr>
              <w:t>17</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Updating your Record</w:t>
            </w:r>
            <w:r>
              <w:rPr>
                <w:noProof/>
                <w:webHidden/>
              </w:rPr>
              <w:tab/>
            </w:r>
            <w:r>
              <w:rPr>
                <w:noProof/>
                <w:webHidden/>
              </w:rPr>
              <w:fldChar w:fldCharType="begin"/>
            </w:r>
            <w:r>
              <w:rPr>
                <w:noProof/>
                <w:webHidden/>
              </w:rPr>
              <w:instrText xml:space="preserve"> PAGEREF _Toc138085638 \h </w:instrText>
            </w:r>
            <w:r>
              <w:rPr>
                <w:noProof/>
                <w:webHidden/>
              </w:rPr>
            </w:r>
            <w:r>
              <w:rPr>
                <w:noProof/>
                <w:webHidden/>
              </w:rPr>
              <w:fldChar w:fldCharType="separate"/>
            </w:r>
            <w:r>
              <w:rPr>
                <w:noProof/>
                <w:webHidden/>
              </w:rPr>
              <w:t>16</w:t>
            </w:r>
            <w:r>
              <w:rPr>
                <w:noProof/>
                <w:webHidden/>
              </w:rPr>
              <w:fldChar w:fldCharType="end"/>
            </w:r>
          </w:hyperlink>
        </w:p>
        <w:p w14:paraId="59AF64A6" w14:textId="417D7B53"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9" w:history="1">
            <w:r w:rsidRPr="0002128F">
              <w:rPr>
                <w:rStyle w:val="Hyperlink"/>
                <w:rFonts w:cstheme="minorHAnsi"/>
                <w:noProof/>
              </w:rPr>
              <w:t>18</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Third Parties</w:t>
            </w:r>
            <w:r>
              <w:rPr>
                <w:noProof/>
                <w:webHidden/>
              </w:rPr>
              <w:tab/>
            </w:r>
            <w:r>
              <w:rPr>
                <w:noProof/>
                <w:webHidden/>
              </w:rPr>
              <w:fldChar w:fldCharType="begin"/>
            </w:r>
            <w:r>
              <w:rPr>
                <w:noProof/>
                <w:webHidden/>
              </w:rPr>
              <w:instrText xml:space="preserve"> PAGEREF _Toc138085639 \h </w:instrText>
            </w:r>
            <w:r>
              <w:rPr>
                <w:noProof/>
                <w:webHidden/>
              </w:rPr>
            </w:r>
            <w:r>
              <w:rPr>
                <w:noProof/>
                <w:webHidden/>
              </w:rPr>
              <w:fldChar w:fldCharType="separate"/>
            </w:r>
            <w:r>
              <w:rPr>
                <w:noProof/>
                <w:webHidden/>
              </w:rPr>
              <w:t>16</w:t>
            </w:r>
            <w:r>
              <w:rPr>
                <w:noProof/>
                <w:webHidden/>
              </w:rPr>
              <w:fldChar w:fldCharType="end"/>
            </w:r>
          </w:hyperlink>
        </w:p>
        <w:p w14:paraId="38B5133D" w14:textId="5AAF72E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0" w:history="1">
            <w:r w:rsidRPr="0002128F">
              <w:rPr>
                <w:rStyle w:val="Hyperlink"/>
                <w:rFonts w:cstheme="minorHAnsi"/>
                <w:noProof/>
              </w:rPr>
              <w:t>18.1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Services that may send us your personal data</w:t>
            </w:r>
            <w:r>
              <w:rPr>
                <w:noProof/>
                <w:webHidden/>
              </w:rPr>
              <w:tab/>
            </w:r>
            <w:r>
              <w:rPr>
                <w:noProof/>
                <w:webHidden/>
              </w:rPr>
              <w:fldChar w:fldCharType="begin"/>
            </w:r>
            <w:r>
              <w:rPr>
                <w:noProof/>
                <w:webHidden/>
              </w:rPr>
              <w:instrText xml:space="preserve"> PAGEREF _Toc138085640 \h </w:instrText>
            </w:r>
            <w:r>
              <w:rPr>
                <w:noProof/>
                <w:webHidden/>
              </w:rPr>
            </w:r>
            <w:r>
              <w:rPr>
                <w:noProof/>
                <w:webHidden/>
              </w:rPr>
              <w:fldChar w:fldCharType="separate"/>
            </w:r>
            <w:r>
              <w:rPr>
                <w:noProof/>
                <w:webHidden/>
              </w:rPr>
              <w:t>17</w:t>
            </w:r>
            <w:r>
              <w:rPr>
                <w:noProof/>
                <w:webHidden/>
              </w:rPr>
              <w:fldChar w:fldCharType="end"/>
            </w:r>
          </w:hyperlink>
        </w:p>
        <w:p w14:paraId="15AFEA52" w14:textId="2031A63B"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1" w:history="1">
            <w:r w:rsidRPr="0002128F">
              <w:rPr>
                <w:rStyle w:val="Hyperlink"/>
                <w:rFonts w:cstheme="minorHAnsi"/>
                <w:noProof/>
              </w:rPr>
              <w:t>18.2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Research Data</w:t>
            </w:r>
            <w:r>
              <w:rPr>
                <w:noProof/>
                <w:webHidden/>
              </w:rPr>
              <w:tab/>
            </w:r>
            <w:r>
              <w:rPr>
                <w:noProof/>
                <w:webHidden/>
              </w:rPr>
              <w:fldChar w:fldCharType="begin"/>
            </w:r>
            <w:r>
              <w:rPr>
                <w:noProof/>
                <w:webHidden/>
              </w:rPr>
              <w:instrText xml:space="preserve"> PAGEREF _Toc138085641 \h </w:instrText>
            </w:r>
            <w:r>
              <w:rPr>
                <w:noProof/>
                <w:webHidden/>
              </w:rPr>
            </w:r>
            <w:r>
              <w:rPr>
                <w:noProof/>
                <w:webHidden/>
              </w:rPr>
              <w:fldChar w:fldCharType="separate"/>
            </w:r>
            <w:r>
              <w:rPr>
                <w:noProof/>
                <w:webHidden/>
              </w:rPr>
              <w:t>17</w:t>
            </w:r>
            <w:r>
              <w:rPr>
                <w:noProof/>
                <w:webHidden/>
              </w:rPr>
              <w:fldChar w:fldCharType="end"/>
            </w:r>
          </w:hyperlink>
        </w:p>
        <w:p w14:paraId="18BD197E" w14:textId="13C899C8"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2" w:history="1">
            <w:r w:rsidRPr="0002128F">
              <w:rPr>
                <w:rStyle w:val="Hyperlink"/>
                <w:rFonts w:cstheme="minorHAnsi"/>
                <w:noProof/>
              </w:rPr>
              <w:t>19</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Who are our Partner Organisations</w:t>
            </w:r>
            <w:r>
              <w:rPr>
                <w:noProof/>
                <w:webHidden/>
              </w:rPr>
              <w:tab/>
            </w:r>
            <w:r>
              <w:rPr>
                <w:noProof/>
                <w:webHidden/>
              </w:rPr>
              <w:fldChar w:fldCharType="begin"/>
            </w:r>
            <w:r>
              <w:rPr>
                <w:noProof/>
                <w:webHidden/>
              </w:rPr>
              <w:instrText xml:space="preserve"> PAGEREF _Toc138085642 \h </w:instrText>
            </w:r>
            <w:r>
              <w:rPr>
                <w:noProof/>
                <w:webHidden/>
              </w:rPr>
            </w:r>
            <w:r>
              <w:rPr>
                <w:noProof/>
                <w:webHidden/>
              </w:rPr>
              <w:fldChar w:fldCharType="separate"/>
            </w:r>
            <w:r>
              <w:rPr>
                <w:noProof/>
                <w:webHidden/>
              </w:rPr>
              <w:t>17</w:t>
            </w:r>
            <w:r>
              <w:rPr>
                <w:noProof/>
                <w:webHidden/>
              </w:rPr>
              <w:fldChar w:fldCharType="end"/>
            </w:r>
          </w:hyperlink>
        </w:p>
        <w:p w14:paraId="2987B81D" w14:textId="2F6E8E12"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3" w:history="1">
            <w:r w:rsidRPr="0002128F">
              <w:rPr>
                <w:rStyle w:val="Hyperlink"/>
                <w:rFonts w:cstheme="minorHAnsi"/>
                <w:noProof/>
              </w:rPr>
              <w:t>20</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Social Prescribers</w:t>
            </w:r>
            <w:r>
              <w:rPr>
                <w:noProof/>
                <w:webHidden/>
              </w:rPr>
              <w:tab/>
            </w:r>
            <w:r>
              <w:rPr>
                <w:noProof/>
                <w:webHidden/>
              </w:rPr>
              <w:fldChar w:fldCharType="begin"/>
            </w:r>
            <w:r>
              <w:rPr>
                <w:noProof/>
                <w:webHidden/>
              </w:rPr>
              <w:instrText xml:space="preserve"> PAGEREF _Toc138085643 \h </w:instrText>
            </w:r>
            <w:r>
              <w:rPr>
                <w:noProof/>
                <w:webHidden/>
              </w:rPr>
            </w:r>
            <w:r>
              <w:rPr>
                <w:noProof/>
                <w:webHidden/>
              </w:rPr>
              <w:fldChar w:fldCharType="separate"/>
            </w:r>
            <w:r>
              <w:rPr>
                <w:noProof/>
                <w:webHidden/>
              </w:rPr>
              <w:t>18</w:t>
            </w:r>
            <w:r>
              <w:rPr>
                <w:noProof/>
                <w:webHidden/>
              </w:rPr>
              <w:fldChar w:fldCharType="end"/>
            </w:r>
          </w:hyperlink>
        </w:p>
        <w:p w14:paraId="56AEF2FF" w14:textId="5680DC79"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4" w:history="1">
            <w:r w:rsidRPr="0002128F">
              <w:rPr>
                <w:rStyle w:val="Hyperlink"/>
                <w:rFonts w:cstheme="minorHAnsi"/>
                <w:noProof/>
              </w:rPr>
              <w:t>21</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What is Population Health Management</w:t>
            </w:r>
            <w:r>
              <w:rPr>
                <w:noProof/>
                <w:webHidden/>
              </w:rPr>
              <w:tab/>
            </w:r>
            <w:r>
              <w:rPr>
                <w:noProof/>
                <w:webHidden/>
              </w:rPr>
              <w:fldChar w:fldCharType="begin"/>
            </w:r>
            <w:r>
              <w:rPr>
                <w:noProof/>
                <w:webHidden/>
              </w:rPr>
              <w:instrText xml:space="preserve"> PAGEREF _Toc138085644 \h </w:instrText>
            </w:r>
            <w:r>
              <w:rPr>
                <w:noProof/>
                <w:webHidden/>
              </w:rPr>
            </w:r>
            <w:r>
              <w:rPr>
                <w:noProof/>
                <w:webHidden/>
              </w:rPr>
              <w:fldChar w:fldCharType="separate"/>
            </w:r>
            <w:r>
              <w:rPr>
                <w:noProof/>
                <w:webHidden/>
              </w:rPr>
              <w:t>18</w:t>
            </w:r>
            <w:r>
              <w:rPr>
                <w:noProof/>
                <w:webHidden/>
              </w:rPr>
              <w:fldChar w:fldCharType="end"/>
            </w:r>
          </w:hyperlink>
        </w:p>
        <w:p w14:paraId="10ACFEE6" w14:textId="061DB14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5" w:history="1">
            <w:r w:rsidRPr="0002128F">
              <w:rPr>
                <w:rStyle w:val="Hyperlink"/>
                <w:rFonts w:cstheme="minorHAnsi"/>
                <w:noProof/>
              </w:rPr>
              <w:t>21.1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will your personal data be used</w:t>
            </w:r>
            <w:r>
              <w:rPr>
                <w:noProof/>
                <w:webHidden/>
              </w:rPr>
              <w:tab/>
            </w:r>
            <w:r>
              <w:rPr>
                <w:noProof/>
                <w:webHidden/>
              </w:rPr>
              <w:fldChar w:fldCharType="begin"/>
            </w:r>
            <w:r>
              <w:rPr>
                <w:noProof/>
                <w:webHidden/>
              </w:rPr>
              <w:instrText xml:space="preserve"> PAGEREF _Toc138085645 \h </w:instrText>
            </w:r>
            <w:r>
              <w:rPr>
                <w:noProof/>
                <w:webHidden/>
              </w:rPr>
            </w:r>
            <w:r>
              <w:rPr>
                <w:noProof/>
                <w:webHidden/>
              </w:rPr>
              <w:fldChar w:fldCharType="separate"/>
            </w:r>
            <w:r>
              <w:rPr>
                <w:noProof/>
                <w:webHidden/>
              </w:rPr>
              <w:t>19</w:t>
            </w:r>
            <w:r>
              <w:rPr>
                <w:noProof/>
                <w:webHidden/>
              </w:rPr>
              <w:fldChar w:fldCharType="end"/>
            </w:r>
          </w:hyperlink>
        </w:p>
        <w:p w14:paraId="57BB845C" w14:textId="0AF9791E"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6" w:history="1">
            <w:r w:rsidRPr="0002128F">
              <w:rPr>
                <w:rStyle w:val="Hyperlink"/>
                <w:rFonts w:cstheme="minorHAnsi"/>
                <w:noProof/>
              </w:rPr>
              <w:t>21.2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Who will your personal data be shared with</w:t>
            </w:r>
            <w:r>
              <w:rPr>
                <w:noProof/>
                <w:webHidden/>
              </w:rPr>
              <w:tab/>
            </w:r>
            <w:r>
              <w:rPr>
                <w:noProof/>
                <w:webHidden/>
              </w:rPr>
              <w:fldChar w:fldCharType="begin"/>
            </w:r>
            <w:r>
              <w:rPr>
                <w:noProof/>
                <w:webHidden/>
              </w:rPr>
              <w:instrText xml:space="preserve"> PAGEREF _Toc138085646 \h </w:instrText>
            </w:r>
            <w:r>
              <w:rPr>
                <w:noProof/>
                <w:webHidden/>
              </w:rPr>
            </w:r>
            <w:r>
              <w:rPr>
                <w:noProof/>
                <w:webHidden/>
              </w:rPr>
              <w:fldChar w:fldCharType="separate"/>
            </w:r>
            <w:r>
              <w:rPr>
                <w:noProof/>
                <w:webHidden/>
              </w:rPr>
              <w:t>19</w:t>
            </w:r>
            <w:r>
              <w:rPr>
                <w:noProof/>
                <w:webHidden/>
              </w:rPr>
              <w:fldChar w:fldCharType="end"/>
            </w:r>
          </w:hyperlink>
        </w:p>
        <w:p w14:paraId="4FD1B036" w14:textId="55D81F6E"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7" w:history="1">
            <w:r w:rsidRPr="0002128F">
              <w:rPr>
                <w:rStyle w:val="Hyperlink"/>
                <w:rFonts w:cstheme="minorHAnsi"/>
                <w:noProof/>
              </w:rPr>
              <w:t>21.3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Is using your information lawful</w:t>
            </w:r>
            <w:r>
              <w:rPr>
                <w:noProof/>
                <w:webHidden/>
              </w:rPr>
              <w:tab/>
            </w:r>
            <w:r>
              <w:rPr>
                <w:noProof/>
                <w:webHidden/>
              </w:rPr>
              <w:fldChar w:fldCharType="begin"/>
            </w:r>
            <w:r>
              <w:rPr>
                <w:noProof/>
                <w:webHidden/>
              </w:rPr>
              <w:instrText xml:space="preserve"> PAGEREF _Toc138085647 \h </w:instrText>
            </w:r>
            <w:r>
              <w:rPr>
                <w:noProof/>
                <w:webHidden/>
              </w:rPr>
            </w:r>
            <w:r>
              <w:rPr>
                <w:noProof/>
                <w:webHidden/>
              </w:rPr>
              <w:fldChar w:fldCharType="separate"/>
            </w:r>
            <w:r>
              <w:rPr>
                <w:noProof/>
                <w:webHidden/>
              </w:rPr>
              <w:t>19</w:t>
            </w:r>
            <w:r>
              <w:rPr>
                <w:noProof/>
                <w:webHidden/>
              </w:rPr>
              <w:fldChar w:fldCharType="end"/>
            </w:r>
          </w:hyperlink>
        </w:p>
        <w:p w14:paraId="3A61EBF2" w14:textId="71143AB9"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8" w:history="1">
            <w:r w:rsidRPr="0002128F">
              <w:rPr>
                <w:rStyle w:val="Hyperlink"/>
                <w:rFonts w:cstheme="minorHAnsi"/>
                <w:noProof/>
              </w:rPr>
              <w:t>21.4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What will happen to you information when the project is finished</w:t>
            </w:r>
            <w:r>
              <w:rPr>
                <w:noProof/>
                <w:webHidden/>
              </w:rPr>
              <w:tab/>
            </w:r>
            <w:r>
              <w:rPr>
                <w:noProof/>
                <w:webHidden/>
              </w:rPr>
              <w:fldChar w:fldCharType="begin"/>
            </w:r>
            <w:r>
              <w:rPr>
                <w:noProof/>
                <w:webHidden/>
              </w:rPr>
              <w:instrText xml:space="preserve"> PAGEREF _Toc138085648 \h </w:instrText>
            </w:r>
            <w:r>
              <w:rPr>
                <w:noProof/>
                <w:webHidden/>
              </w:rPr>
            </w:r>
            <w:r>
              <w:rPr>
                <w:noProof/>
                <w:webHidden/>
              </w:rPr>
              <w:fldChar w:fldCharType="separate"/>
            </w:r>
            <w:r>
              <w:rPr>
                <w:noProof/>
                <w:webHidden/>
              </w:rPr>
              <w:t>20</w:t>
            </w:r>
            <w:r>
              <w:rPr>
                <w:noProof/>
                <w:webHidden/>
              </w:rPr>
              <w:fldChar w:fldCharType="end"/>
            </w:r>
          </w:hyperlink>
        </w:p>
        <w:p w14:paraId="59A58512" w14:textId="72B28D97"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9" w:history="1">
            <w:r w:rsidRPr="0002128F">
              <w:rPr>
                <w:rStyle w:val="Hyperlink"/>
                <w:rFonts w:cstheme="minorHAnsi"/>
                <w:bCs/>
                <w:noProof/>
              </w:rPr>
              <w:t>22</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Coronavirus Pandemic – Data Protection</w:t>
            </w:r>
            <w:r>
              <w:rPr>
                <w:noProof/>
                <w:webHidden/>
              </w:rPr>
              <w:tab/>
            </w:r>
            <w:r>
              <w:rPr>
                <w:noProof/>
                <w:webHidden/>
              </w:rPr>
              <w:fldChar w:fldCharType="begin"/>
            </w:r>
            <w:r>
              <w:rPr>
                <w:noProof/>
                <w:webHidden/>
              </w:rPr>
              <w:instrText xml:space="preserve"> PAGEREF _Toc138085649 \h </w:instrText>
            </w:r>
            <w:r>
              <w:rPr>
                <w:noProof/>
                <w:webHidden/>
              </w:rPr>
            </w:r>
            <w:r>
              <w:rPr>
                <w:noProof/>
                <w:webHidden/>
              </w:rPr>
              <w:fldChar w:fldCharType="separate"/>
            </w:r>
            <w:r>
              <w:rPr>
                <w:noProof/>
                <w:webHidden/>
              </w:rPr>
              <w:t>20</w:t>
            </w:r>
            <w:r>
              <w:rPr>
                <w:noProof/>
                <w:webHidden/>
              </w:rPr>
              <w:fldChar w:fldCharType="end"/>
            </w:r>
          </w:hyperlink>
        </w:p>
        <w:p w14:paraId="3DEEDB6E" w14:textId="05F9F0F1"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0" w:history="1">
            <w:r w:rsidRPr="0002128F">
              <w:rPr>
                <w:rStyle w:val="Hyperlink"/>
                <w:rFonts w:cstheme="minorHAnsi"/>
                <w:noProof/>
              </w:rPr>
              <w:t>23</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Information Commissioner</w:t>
            </w:r>
            <w:r>
              <w:rPr>
                <w:noProof/>
                <w:webHidden/>
              </w:rPr>
              <w:tab/>
            </w:r>
            <w:r>
              <w:rPr>
                <w:noProof/>
                <w:webHidden/>
              </w:rPr>
              <w:fldChar w:fldCharType="begin"/>
            </w:r>
            <w:r>
              <w:rPr>
                <w:noProof/>
                <w:webHidden/>
              </w:rPr>
              <w:instrText xml:space="preserve"> PAGEREF _Toc138085650 \h </w:instrText>
            </w:r>
            <w:r>
              <w:rPr>
                <w:noProof/>
                <w:webHidden/>
              </w:rPr>
            </w:r>
            <w:r>
              <w:rPr>
                <w:noProof/>
                <w:webHidden/>
              </w:rPr>
              <w:fldChar w:fldCharType="separate"/>
            </w:r>
            <w:r>
              <w:rPr>
                <w:noProof/>
                <w:webHidden/>
              </w:rPr>
              <w:t>21</w:t>
            </w:r>
            <w:r>
              <w:rPr>
                <w:noProof/>
                <w:webHidden/>
              </w:rPr>
              <w:fldChar w:fldCharType="end"/>
            </w:r>
          </w:hyperlink>
        </w:p>
        <w:p w14:paraId="0F64E747" w14:textId="68DF7D1C"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1" w:history="1">
            <w:r w:rsidRPr="0002128F">
              <w:rPr>
                <w:rStyle w:val="Hyperlink"/>
                <w:rFonts w:cstheme="minorHAnsi"/>
                <w:noProof/>
              </w:rPr>
              <w:t>24</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Our Practice Website</w:t>
            </w:r>
            <w:r>
              <w:rPr>
                <w:noProof/>
                <w:webHidden/>
              </w:rPr>
              <w:tab/>
            </w:r>
            <w:r>
              <w:rPr>
                <w:noProof/>
                <w:webHidden/>
              </w:rPr>
              <w:fldChar w:fldCharType="begin"/>
            </w:r>
            <w:r>
              <w:rPr>
                <w:noProof/>
                <w:webHidden/>
              </w:rPr>
              <w:instrText xml:space="preserve"> PAGEREF _Toc138085651 \h </w:instrText>
            </w:r>
            <w:r>
              <w:rPr>
                <w:noProof/>
                <w:webHidden/>
              </w:rPr>
            </w:r>
            <w:r>
              <w:rPr>
                <w:noProof/>
                <w:webHidden/>
              </w:rPr>
              <w:fldChar w:fldCharType="separate"/>
            </w:r>
            <w:r>
              <w:rPr>
                <w:noProof/>
                <w:webHidden/>
              </w:rPr>
              <w:t>21</w:t>
            </w:r>
            <w:r>
              <w:rPr>
                <w:noProof/>
                <w:webHidden/>
              </w:rPr>
              <w:fldChar w:fldCharType="end"/>
            </w:r>
          </w:hyperlink>
        </w:p>
        <w:p w14:paraId="2D0939E1" w14:textId="306919D6"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2" w:history="1">
            <w:r w:rsidRPr="0002128F">
              <w:rPr>
                <w:rStyle w:val="Hyperlink"/>
                <w:rFonts w:cstheme="minorHAnsi"/>
                <w:noProof/>
              </w:rPr>
              <w:t>25</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Security</w:t>
            </w:r>
            <w:r>
              <w:rPr>
                <w:noProof/>
                <w:webHidden/>
              </w:rPr>
              <w:tab/>
            </w:r>
            <w:r>
              <w:rPr>
                <w:noProof/>
                <w:webHidden/>
              </w:rPr>
              <w:fldChar w:fldCharType="begin"/>
            </w:r>
            <w:r>
              <w:rPr>
                <w:noProof/>
                <w:webHidden/>
              </w:rPr>
              <w:instrText xml:space="preserve"> PAGEREF _Toc138085652 \h </w:instrText>
            </w:r>
            <w:r>
              <w:rPr>
                <w:noProof/>
                <w:webHidden/>
              </w:rPr>
            </w:r>
            <w:r>
              <w:rPr>
                <w:noProof/>
                <w:webHidden/>
              </w:rPr>
              <w:fldChar w:fldCharType="separate"/>
            </w:r>
            <w:r>
              <w:rPr>
                <w:noProof/>
                <w:webHidden/>
              </w:rPr>
              <w:t>21</w:t>
            </w:r>
            <w:r>
              <w:rPr>
                <w:noProof/>
                <w:webHidden/>
              </w:rPr>
              <w:fldChar w:fldCharType="end"/>
            </w:r>
          </w:hyperlink>
        </w:p>
        <w:p w14:paraId="55FE3139" w14:textId="5B00DEC9"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3" w:history="1">
            <w:r w:rsidRPr="0002128F">
              <w:rPr>
                <w:rStyle w:val="Hyperlink"/>
                <w:rFonts w:cstheme="minorHAnsi"/>
                <w:bCs/>
                <w:noProof/>
              </w:rPr>
              <w:t>26</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Data Storage</w:t>
            </w:r>
            <w:r>
              <w:rPr>
                <w:noProof/>
                <w:webHidden/>
              </w:rPr>
              <w:tab/>
            </w:r>
            <w:r>
              <w:rPr>
                <w:noProof/>
                <w:webHidden/>
              </w:rPr>
              <w:fldChar w:fldCharType="begin"/>
            </w:r>
            <w:r>
              <w:rPr>
                <w:noProof/>
                <w:webHidden/>
              </w:rPr>
              <w:instrText xml:space="preserve"> PAGEREF _Toc138085653 \h </w:instrText>
            </w:r>
            <w:r>
              <w:rPr>
                <w:noProof/>
                <w:webHidden/>
              </w:rPr>
            </w:r>
            <w:r>
              <w:rPr>
                <w:noProof/>
                <w:webHidden/>
              </w:rPr>
              <w:fldChar w:fldCharType="separate"/>
            </w:r>
            <w:r>
              <w:rPr>
                <w:noProof/>
                <w:webHidden/>
              </w:rPr>
              <w:t>21</w:t>
            </w:r>
            <w:r>
              <w:rPr>
                <w:noProof/>
                <w:webHidden/>
              </w:rPr>
              <w:fldChar w:fldCharType="end"/>
            </w:r>
          </w:hyperlink>
        </w:p>
        <w:p w14:paraId="13B3324C" w14:textId="7263E22A"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4" w:history="1">
            <w:r w:rsidRPr="0002128F">
              <w:rPr>
                <w:rStyle w:val="Hyperlink"/>
                <w:rFonts w:cstheme="minorHAnsi"/>
                <w:noProof/>
              </w:rPr>
              <w:t>27</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If English isn’t your first language</w:t>
            </w:r>
            <w:r>
              <w:rPr>
                <w:noProof/>
                <w:webHidden/>
              </w:rPr>
              <w:tab/>
            </w:r>
            <w:r>
              <w:rPr>
                <w:noProof/>
                <w:webHidden/>
              </w:rPr>
              <w:fldChar w:fldCharType="begin"/>
            </w:r>
            <w:r>
              <w:rPr>
                <w:noProof/>
                <w:webHidden/>
              </w:rPr>
              <w:instrText xml:space="preserve"> PAGEREF _Toc138085654 \h </w:instrText>
            </w:r>
            <w:r>
              <w:rPr>
                <w:noProof/>
                <w:webHidden/>
              </w:rPr>
            </w:r>
            <w:r>
              <w:rPr>
                <w:noProof/>
                <w:webHidden/>
              </w:rPr>
              <w:fldChar w:fldCharType="separate"/>
            </w:r>
            <w:r>
              <w:rPr>
                <w:noProof/>
                <w:webHidden/>
              </w:rPr>
              <w:t>22</w:t>
            </w:r>
            <w:r>
              <w:rPr>
                <w:noProof/>
                <w:webHidden/>
              </w:rPr>
              <w:fldChar w:fldCharType="end"/>
            </w:r>
          </w:hyperlink>
        </w:p>
        <w:p w14:paraId="5C9D583D" w14:textId="09EBE85E"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5" w:history="1">
            <w:r w:rsidRPr="0002128F">
              <w:rPr>
                <w:rStyle w:val="Hyperlink"/>
                <w:rFonts w:cstheme="minorHAnsi"/>
                <w:noProof/>
              </w:rPr>
              <w:t>28</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Cookies</w:t>
            </w:r>
            <w:r>
              <w:rPr>
                <w:noProof/>
                <w:webHidden/>
              </w:rPr>
              <w:tab/>
            </w:r>
            <w:r>
              <w:rPr>
                <w:noProof/>
                <w:webHidden/>
              </w:rPr>
              <w:fldChar w:fldCharType="begin"/>
            </w:r>
            <w:r>
              <w:rPr>
                <w:noProof/>
                <w:webHidden/>
              </w:rPr>
              <w:instrText xml:space="preserve"> PAGEREF _Toc138085655 \h </w:instrText>
            </w:r>
            <w:r>
              <w:rPr>
                <w:noProof/>
                <w:webHidden/>
              </w:rPr>
            </w:r>
            <w:r>
              <w:rPr>
                <w:noProof/>
                <w:webHidden/>
              </w:rPr>
              <w:fldChar w:fldCharType="separate"/>
            </w:r>
            <w:r>
              <w:rPr>
                <w:noProof/>
                <w:webHidden/>
              </w:rPr>
              <w:t>22</w:t>
            </w:r>
            <w:r>
              <w:rPr>
                <w:noProof/>
                <w:webHidden/>
              </w:rPr>
              <w:fldChar w:fldCharType="end"/>
            </w:r>
          </w:hyperlink>
        </w:p>
        <w:p w14:paraId="1B4EF2B4" w14:textId="27902B02"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6" w:history="1">
            <w:r w:rsidRPr="0002128F">
              <w:rPr>
                <w:rStyle w:val="Hyperlink"/>
                <w:rFonts w:cstheme="minorHAnsi"/>
                <w:noProof/>
              </w:rPr>
              <w:t>29</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Security</w:t>
            </w:r>
            <w:r>
              <w:rPr>
                <w:noProof/>
                <w:webHidden/>
              </w:rPr>
              <w:tab/>
            </w:r>
            <w:r>
              <w:rPr>
                <w:noProof/>
                <w:webHidden/>
              </w:rPr>
              <w:fldChar w:fldCharType="begin"/>
            </w:r>
            <w:r>
              <w:rPr>
                <w:noProof/>
                <w:webHidden/>
              </w:rPr>
              <w:instrText xml:space="preserve"> PAGEREF _Toc138085656 \h </w:instrText>
            </w:r>
            <w:r>
              <w:rPr>
                <w:noProof/>
                <w:webHidden/>
              </w:rPr>
            </w:r>
            <w:r>
              <w:rPr>
                <w:noProof/>
                <w:webHidden/>
              </w:rPr>
              <w:fldChar w:fldCharType="separate"/>
            </w:r>
            <w:r>
              <w:rPr>
                <w:noProof/>
                <w:webHidden/>
              </w:rPr>
              <w:t>22</w:t>
            </w:r>
            <w:r>
              <w:rPr>
                <w:noProof/>
                <w:webHidden/>
              </w:rPr>
              <w:fldChar w:fldCharType="end"/>
            </w:r>
          </w:hyperlink>
        </w:p>
        <w:p w14:paraId="3EC1B55D" w14:textId="4044BB10"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7" w:history="1">
            <w:r w:rsidRPr="0002128F">
              <w:rPr>
                <w:rStyle w:val="Hyperlink"/>
                <w:rFonts w:cstheme="minorHAnsi"/>
                <w:noProof/>
              </w:rPr>
              <w:t>30</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Last Updated</w:t>
            </w:r>
            <w:r>
              <w:rPr>
                <w:noProof/>
                <w:webHidden/>
              </w:rPr>
              <w:tab/>
            </w:r>
            <w:r>
              <w:rPr>
                <w:noProof/>
                <w:webHidden/>
              </w:rPr>
              <w:fldChar w:fldCharType="begin"/>
            </w:r>
            <w:r>
              <w:rPr>
                <w:noProof/>
                <w:webHidden/>
              </w:rPr>
              <w:instrText xml:space="preserve"> PAGEREF _Toc138085657 \h </w:instrText>
            </w:r>
            <w:r>
              <w:rPr>
                <w:noProof/>
                <w:webHidden/>
              </w:rPr>
            </w:r>
            <w:r>
              <w:rPr>
                <w:noProof/>
                <w:webHidden/>
              </w:rPr>
              <w:fldChar w:fldCharType="separate"/>
            </w:r>
            <w:r>
              <w:rPr>
                <w:noProof/>
                <w:webHidden/>
              </w:rPr>
              <w:t>22</w:t>
            </w:r>
            <w:r>
              <w:rPr>
                <w:noProof/>
                <w:webHidden/>
              </w:rPr>
              <w:fldChar w:fldCharType="end"/>
            </w:r>
          </w:hyperlink>
        </w:p>
        <w:p w14:paraId="4B0EBAE6" w14:textId="28577FB0" w:rsidR="00666B32" w:rsidRPr="004F0156" w:rsidRDefault="00EC6941" w:rsidP="00DD2B61">
          <w:pPr>
            <w:pStyle w:val="TOC2"/>
            <w:rPr>
              <w:rFonts w:asciiTheme="minorHAnsi" w:eastAsiaTheme="minorEastAsia" w:hAnsiTheme="minorHAnsi" w:cstheme="minorHAnsi"/>
              <w:lang w:val="en-US"/>
            </w:rPr>
          </w:pPr>
          <w:r w:rsidRPr="004F0156">
            <w:rPr>
              <w:rStyle w:val="IndexLink"/>
              <w:rFonts w:asciiTheme="minorHAnsi" w:hAnsiTheme="minorHAnsi" w:cstheme="minorHAnsi"/>
            </w:rPr>
            <w:fldChar w:fldCharType="end"/>
          </w:r>
        </w:p>
      </w:sdtContent>
    </w:sdt>
    <w:p w14:paraId="0F24E87E" w14:textId="77777777" w:rsidR="00666B32" w:rsidRPr="004F0156" w:rsidRDefault="00666B32" w:rsidP="00DD2B61">
      <w:pPr>
        <w:pStyle w:val="Author"/>
        <w:jc w:val="left"/>
        <w:rPr>
          <w:rFonts w:asciiTheme="minorHAnsi" w:hAnsiTheme="minorHAnsi" w:cstheme="minorHAnsi"/>
        </w:rPr>
        <w:sectPr w:rsidR="00666B32" w:rsidRPr="004F0156" w:rsidSect="003211CC">
          <w:headerReference w:type="default" r:id="rId12"/>
          <w:footerReference w:type="default" r:id="rId13"/>
          <w:headerReference w:type="first" r:id="rId14"/>
          <w:footerReference w:type="first" r:id="rId15"/>
          <w:pgSz w:w="11906" w:h="16838"/>
          <w:pgMar w:top="1418" w:right="1418" w:bottom="1418" w:left="1418" w:header="567" w:footer="567" w:gutter="0"/>
          <w:pgNumType w:fmt="lowerRoman" w:start="0"/>
          <w:cols w:space="720"/>
          <w:formProt w:val="0"/>
          <w:docGrid w:linePitch="360"/>
        </w:sectPr>
      </w:pPr>
    </w:p>
    <w:p w14:paraId="15F7E292" w14:textId="0C4701E8" w:rsidR="00666B32" w:rsidRPr="00834D20" w:rsidRDefault="00900F68" w:rsidP="00714C01">
      <w:pPr>
        <w:pStyle w:val="Heading1"/>
        <w:spacing w:before="0" w:after="0" w:afterAutospacing="0"/>
        <w:ind w:left="426"/>
        <w:rPr>
          <w:rFonts w:asciiTheme="minorHAnsi" w:hAnsiTheme="minorHAnsi" w:cstheme="minorHAnsi"/>
          <w:color w:val="0070C0"/>
        </w:rPr>
      </w:pPr>
      <w:bookmarkStart w:id="1" w:name="_Ref319763053"/>
      <w:bookmarkStart w:id="2" w:name="_Toc138085586"/>
      <w:bookmarkEnd w:id="1"/>
      <w:r w:rsidRPr="00834D20">
        <w:rPr>
          <w:rFonts w:asciiTheme="minorHAnsi" w:hAnsiTheme="minorHAnsi" w:cstheme="minorHAnsi"/>
          <w:color w:val="0070C0"/>
          <w:lang w:val="en-GB"/>
        </w:rPr>
        <w:lastRenderedPageBreak/>
        <w:t>Introduction</w:t>
      </w:r>
      <w:bookmarkEnd w:id="2"/>
    </w:p>
    <w:p w14:paraId="61BBC8BD" w14:textId="1198D69C" w:rsidR="00666B32" w:rsidRPr="00834D20" w:rsidRDefault="00EC6941" w:rsidP="00634ADC">
      <w:pPr>
        <w:pStyle w:val="Heading2"/>
        <w:numPr>
          <w:ilvl w:val="1"/>
          <w:numId w:val="27"/>
        </w:numPr>
        <w:spacing w:before="0" w:after="0"/>
        <w:rPr>
          <w:rFonts w:asciiTheme="minorHAnsi" w:hAnsiTheme="minorHAnsi" w:cstheme="minorHAnsi"/>
          <w:color w:val="0070C0"/>
        </w:rPr>
      </w:pPr>
      <w:bookmarkStart w:id="3" w:name="_Toc138085587"/>
      <w:r w:rsidRPr="00834D20">
        <w:rPr>
          <w:rFonts w:asciiTheme="minorHAnsi" w:hAnsiTheme="minorHAnsi" w:cstheme="minorHAnsi"/>
          <w:color w:val="0070C0"/>
        </w:rPr>
        <w:t>In</w:t>
      </w:r>
      <w:r w:rsidR="00900F68" w:rsidRPr="00834D20">
        <w:rPr>
          <w:rFonts w:asciiTheme="minorHAnsi" w:hAnsiTheme="minorHAnsi" w:cstheme="minorHAnsi"/>
          <w:color w:val="0070C0"/>
          <w:lang w:val="en-GB"/>
        </w:rPr>
        <w:t>troduction</w:t>
      </w:r>
      <w:bookmarkEnd w:id="3"/>
    </w:p>
    <w:p w14:paraId="09133C2E" w14:textId="20C1B3D8" w:rsidR="00900F68" w:rsidRPr="004F0156" w:rsidRDefault="00900F68" w:rsidP="00DD2B61">
      <w:pPr>
        <w:pStyle w:val="BodyText"/>
        <w:spacing w:before="0" w:after="0"/>
        <w:rPr>
          <w:rFonts w:asciiTheme="minorHAnsi" w:hAnsiTheme="minorHAnsi" w:cstheme="minorHAnsi"/>
        </w:rPr>
      </w:pPr>
      <w:r w:rsidRPr="004F0156">
        <w:rPr>
          <w:rFonts w:asciiTheme="minorHAnsi" w:hAnsiTheme="minorHAnsi" w:cstheme="minorHAnsi"/>
        </w:rPr>
        <w:t>We understand how important it is to keep your personal information safe and secure and we take this very seriously. We have taken steps to make sure your personal information is looked after in the best possible way, and we review this regularly.</w:t>
      </w:r>
    </w:p>
    <w:p w14:paraId="421D3412" w14:textId="77777777" w:rsidR="009A44AC" w:rsidRPr="004F0156" w:rsidRDefault="009A44AC" w:rsidP="00DD2B61">
      <w:pPr>
        <w:pStyle w:val="BodyText"/>
        <w:spacing w:before="0" w:after="0"/>
        <w:rPr>
          <w:rFonts w:asciiTheme="minorHAnsi" w:hAnsiTheme="minorHAnsi" w:cstheme="minorHAnsi"/>
        </w:rPr>
      </w:pPr>
    </w:p>
    <w:p w14:paraId="713C7634" w14:textId="2B38046B" w:rsidR="00900F68" w:rsidRPr="004F0156" w:rsidRDefault="00900F68" w:rsidP="00DD2B61">
      <w:pPr>
        <w:pStyle w:val="BodyText"/>
        <w:spacing w:before="0" w:after="0"/>
        <w:rPr>
          <w:rFonts w:asciiTheme="minorHAnsi" w:hAnsiTheme="minorHAnsi" w:cstheme="minorHAnsi"/>
          <w:lang w:val="en-GB"/>
        </w:rPr>
      </w:pPr>
      <w:r w:rsidRPr="004F0156">
        <w:rPr>
          <w:rFonts w:asciiTheme="minorHAnsi" w:hAnsiTheme="minorHAnsi" w:cstheme="minorHAnsi"/>
        </w:rPr>
        <w:t xml:space="preserve">Please read this privacy notice </w:t>
      </w:r>
      <w:r w:rsidRPr="00AF4B54">
        <w:rPr>
          <w:rFonts w:asciiTheme="minorHAnsi" w:hAnsiTheme="minorHAnsi" w:cstheme="minorHAnsi"/>
        </w:rPr>
        <w:t>(‘Privacy Notice’)</w:t>
      </w:r>
      <w:r w:rsidRPr="004F0156">
        <w:rPr>
          <w:rFonts w:asciiTheme="minorHAnsi" w:hAnsiTheme="minorHAnsi" w:cstheme="minorHAnsi"/>
        </w:rPr>
        <w:t xml:space="preserve"> carefully, as it contains important information about how we use your personal and special category information (For example Healthcare, Biometric, Genetic,) held at the practice</w:t>
      </w:r>
      <w:r w:rsidR="009A44AC" w:rsidRPr="004F0156">
        <w:rPr>
          <w:rFonts w:asciiTheme="minorHAnsi" w:hAnsiTheme="minorHAnsi" w:cstheme="minorHAnsi"/>
          <w:lang w:val="en-GB"/>
        </w:rPr>
        <w:t>.</w:t>
      </w:r>
    </w:p>
    <w:p w14:paraId="1F0E4A33" w14:textId="77777777" w:rsidR="009A44AC" w:rsidRPr="004F0156" w:rsidRDefault="009A44AC" w:rsidP="00DD2B61">
      <w:pPr>
        <w:pStyle w:val="BodyText"/>
        <w:spacing w:before="0" w:after="0"/>
        <w:rPr>
          <w:rFonts w:asciiTheme="minorHAnsi" w:hAnsiTheme="minorHAnsi" w:cstheme="minorHAnsi"/>
          <w:lang w:val="en-GB"/>
        </w:rPr>
      </w:pPr>
    </w:p>
    <w:p w14:paraId="1903AEE2" w14:textId="1444A0D9" w:rsidR="00900F68" w:rsidRPr="004F0156" w:rsidRDefault="00900F68" w:rsidP="00DD2B61">
      <w:pPr>
        <w:pStyle w:val="BodyText"/>
        <w:spacing w:before="0" w:after="0"/>
        <w:rPr>
          <w:rFonts w:asciiTheme="minorHAnsi" w:hAnsiTheme="minorHAnsi" w:cstheme="minorHAnsi"/>
          <w:lang w:val="en-GB"/>
        </w:rPr>
      </w:pPr>
      <w:r w:rsidRPr="004F0156">
        <w:rPr>
          <w:rFonts w:asciiTheme="minorHAnsi" w:hAnsiTheme="minorHAnsi" w:cstheme="minorHAnsi"/>
        </w:rPr>
        <w:t>This Notice describes how we collect, use, and process your data, and how, in doing so, we comply with our legal obligations to you. Your privacy is important to us, and we are committed to protecting and safeguarding your data privacy rights</w:t>
      </w:r>
      <w:r w:rsidRPr="004F0156">
        <w:rPr>
          <w:rFonts w:asciiTheme="minorHAnsi" w:hAnsiTheme="minorHAnsi" w:cstheme="minorHAnsi"/>
          <w:lang w:val="en-GB"/>
        </w:rPr>
        <w:t xml:space="preserve">. </w:t>
      </w:r>
    </w:p>
    <w:p w14:paraId="27DB6187" w14:textId="77777777" w:rsidR="009A44AC" w:rsidRPr="004F0156" w:rsidRDefault="009A44AC" w:rsidP="00DD2B61">
      <w:pPr>
        <w:pStyle w:val="BodyText"/>
        <w:spacing w:before="0" w:after="0"/>
        <w:rPr>
          <w:rFonts w:asciiTheme="minorHAnsi" w:hAnsiTheme="minorHAnsi" w:cstheme="minorHAnsi"/>
          <w:lang w:val="en-GB"/>
        </w:rPr>
      </w:pPr>
    </w:p>
    <w:p w14:paraId="2EC8CC3F" w14:textId="76242902" w:rsidR="00666B32" w:rsidRPr="004F0156" w:rsidRDefault="00900F68" w:rsidP="00DD2B61">
      <w:pPr>
        <w:pStyle w:val="BodyText"/>
        <w:spacing w:before="0" w:after="0"/>
        <w:rPr>
          <w:rFonts w:asciiTheme="minorHAnsi" w:hAnsiTheme="minorHAnsi" w:cstheme="minorHAnsi"/>
        </w:rPr>
      </w:pPr>
      <w:r w:rsidRPr="004F0156">
        <w:rPr>
          <w:rFonts w:asciiTheme="minorHAnsi" w:hAnsiTheme="minorHAnsi" w:cstheme="minorHAnsi"/>
        </w:rPr>
        <w:t>If you are unclear about how we process or use your personal and healthcare information, or you have any questions about this Privacy Notice or any other issue regarding your personal and healthcare information, then please contact our Data Protection Officer.</w:t>
      </w:r>
      <w:r w:rsidR="00EC6941" w:rsidRPr="004F0156">
        <w:rPr>
          <w:rFonts w:asciiTheme="minorHAnsi" w:hAnsiTheme="minorHAnsi" w:cstheme="minorHAnsi"/>
        </w:rPr>
        <w:t xml:space="preserve"> </w:t>
      </w:r>
    </w:p>
    <w:p w14:paraId="6446300E" w14:textId="77777777" w:rsidR="009A44AC" w:rsidRPr="004F0156" w:rsidRDefault="009A44AC" w:rsidP="00DD2B61">
      <w:pPr>
        <w:pStyle w:val="BodyText"/>
        <w:spacing w:before="0" w:after="0"/>
        <w:rPr>
          <w:rFonts w:asciiTheme="minorHAnsi" w:hAnsiTheme="minorHAnsi" w:cstheme="minorHAnsi"/>
        </w:rPr>
      </w:pPr>
    </w:p>
    <w:p w14:paraId="68506B38" w14:textId="1BC32F8D" w:rsidR="00666B32" w:rsidRPr="00834D20" w:rsidRDefault="00386125" w:rsidP="00634ADC">
      <w:pPr>
        <w:pStyle w:val="Heading2"/>
        <w:numPr>
          <w:ilvl w:val="1"/>
          <w:numId w:val="7"/>
        </w:numPr>
        <w:spacing w:before="0" w:after="0"/>
        <w:rPr>
          <w:rFonts w:asciiTheme="minorHAnsi" w:hAnsiTheme="minorHAnsi" w:cstheme="minorHAnsi"/>
          <w:color w:val="0070C0"/>
        </w:rPr>
      </w:pPr>
      <w:bookmarkStart w:id="4" w:name="_Toc138085588"/>
      <w:r w:rsidRPr="00834D20">
        <w:rPr>
          <w:rFonts w:asciiTheme="minorHAnsi" w:hAnsiTheme="minorHAnsi" w:cstheme="minorHAnsi"/>
          <w:color w:val="0070C0"/>
          <w:lang w:val="en-GB"/>
        </w:rPr>
        <w:t xml:space="preserve">Who we </w:t>
      </w:r>
      <w:r w:rsidR="003D0AE9" w:rsidRPr="00834D20">
        <w:rPr>
          <w:rFonts w:asciiTheme="minorHAnsi" w:hAnsiTheme="minorHAnsi" w:cstheme="minorHAnsi"/>
          <w:color w:val="0070C0"/>
          <w:lang w:val="en-GB"/>
        </w:rPr>
        <w:t>are</w:t>
      </w:r>
      <w:bookmarkEnd w:id="4"/>
    </w:p>
    <w:p w14:paraId="5D5A9094" w14:textId="03BB48F9" w:rsidR="003D0AE9" w:rsidRPr="004F0156" w:rsidRDefault="003D0AE9" w:rsidP="00DD2B61">
      <w:pPr>
        <w:pStyle w:val="BodyText"/>
        <w:spacing w:before="0" w:after="0"/>
        <w:rPr>
          <w:rFonts w:asciiTheme="minorHAnsi" w:hAnsiTheme="minorHAnsi" w:cstheme="minorHAnsi"/>
        </w:rPr>
      </w:pPr>
      <w:r w:rsidRPr="004F0156">
        <w:rPr>
          <w:rFonts w:asciiTheme="minorHAnsi" w:hAnsiTheme="minorHAnsi" w:cstheme="minorHAnsi"/>
        </w:rPr>
        <w:t>We, at the</w:t>
      </w:r>
      <w:r w:rsidR="00AF4B54">
        <w:rPr>
          <w:rFonts w:asciiTheme="minorHAnsi" w:hAnsiTheme="minorHAnsi" w:cstheme="minorHAnsi"/>
          <w:lang w:val="en-GB"/>
        </w:rPr>
        <w:t xml:space="preserve"> </w:t>
      </w:r>
      <w:r w:rsidR="00E120FD">
        <w:rPr>
          <w:rFonts w:asciiTheme="minorHAnsi" w:hAnsiTheme="minorHAnsi" w:cstheme="minorHAnsi"/>
          <w:lang w:val="en-GB"/>
        </w:rPr>
        <w:t>Grange Road Surgery</w:t>
      </w:r>
      <w:r w:rsidRPr="004F0156">
        <w:rPr>
          <w:rFonts w:asciiTheme="minorHAnsi" w:hAnsiTheme="minorHAnsi" w:cstheme="minorHAnsi"/>
        </w:rPr>
        <w:t xml:space="preserve"> </w:t>
      </w:r>
      <w:r w:rsidRPr="00AF4B54">
        <w:rPr>
          <w:rFonts w:asciiTheme="minorHAnsi" w:hAnsiTheme="minorHAnsi" w:cstheme="minorHAnsi"/>
        </w:rPr>
        <w:t>(‘the Surgery)</w:t>
      </w:r>
      <w:r w:rsidRPr="004F0156">
        <w:rPr>
          <w:rFonts w:asciiTheme="minorHAnsi" w:hAnsiTheme="minorHAnsi" w:cstheme="minorHAnsi"/>
        </w:rPr>
        <w:t xml:space="preserve"> situated at </w:t>
      </w:r>
      <w:proofErr w:type="spellStart"/>
      <w:r w:rsidR="00672466" w:rsidRPr="00672466">
        <w:rPr>
          <w:rFonts w:asciiTheme="minorHAnsi" w:hAnsiTheme="minorHAnsi" w:cstheme="minorHAnsi"/>
          <w:lang w:val="en-GB"/>
        </w:rPr>
        <w:t>Bishopsworth</w:t>
      </w:r>
      <w:proofErr w:type="spellEnd"/>
      <w:r w:rsidR="00672466" w:rsidRPr="00672466">
        <w:rPr>
          <w:rFonts w:asciiTheme="minorHAnsi" w:hAnsiTheme="minorHAnsi" w:cstheme="minorHAnsi"/>
          <w:lang w:val="en-GB"/>
        </w:rPr>
        <w:t xml:space="preserve">, Bristol BS13 8LD </w:t>
      </w:r>
      <w:r w:rsidR="00CE0A4B" w:rsidRPr="00AF4B54">
        <w:rPr>
          <w:rFonts w:asciiTheme="minorHAnsi" w:hAnsiTheme="minorHAnsi" w:cstheme="minorHAnsi"/>
          <w:lang w:val="en-GB"/>
        </w:rPr>
        <w:t>(‘address’)</w:t>
      </w:r>
      <w:r w:rsidR="00CE0A4B">
        <w:rPr>
          <w:rFonts w:asciiTheme="minorHAnsi" w:hAnsiTheme="minorHAnsi" w:cstheme="minorHAnsi"/>
          <w:lang w:val="en-GB"/>
        </w:rPr>
        <w:t xml:space="preserve"> </w:t>
      </w:r>
      <w:r w:rsidRPr="004F0156">
        <w:rPr>
          <w:rFonts w:asciiTheme="minorHAnsi" w:hAnsiTheme="minorHAnsi" w:cstheme="minorHAnsi"/>
        </w:rPr>
        <w:t xml:space="preserve">are a Data Controller of your information. This means we are responsible for collecting, storing and handling your personal and healthcare information when you register with us as a patient. </w:t>
      </w:r>
    </w:p>
    <w:p w14:paraId="702E377B" w14:textId="69002BC4" w:rsidR="00666B32" w:rsidRPr="004F0156" w:rsidRDefault="003D0AE9" w:rsidP="00DD2B61">
      <w:pPr>
        <w:pStyle w:val="BodyText"/>
        <w:spacing w:before="0" w:after="0"/>
        <w:rPr>
          <w:rFonts w:asciiTheme="minorHAnsi" w:hAnsiTheme="minorHAnsi" w:cstheme="minorHAnsi"/>
        </w:rPr>
      </w:pPr>
      <w:r w:rsidRPr="004F0156">
        <w:rPr>
          <w:rFonts w:asciiTheme="minorHAnsi" w:hAnsiTheme="minorHAnsi" w:cstheme="minorHAnsi"/>
        </w:rPr>
        <w:t>There may be times where we also process your information. That means we use it for a particular purpose and, therefore, on those occasions we may also be Data Processors. The purposes for which we use your information are set out in this Privacy Notice.</w:t>
      </w:r>
      <w:r w:rsidR="00EC6941" w:rsidRPr="004F0156">
        <w:rPr>
          <w:rFonts w:asciiTheme="minorHAnsi" w:hAnsiTheme="minorHAnsi" w:cstheme="minorHAnsi"/>
        </w:rPr>
        <w:t xml:space="preserve"> </w:t>
      </w:r>
    </w:p>
    <w:p w14:paraId="468C6E65" w14:textId="77777777" w:rsidR="009A44AC" w:rsidRPr="004F0156" w:rsidRDefault="009A44AC" w:rsidP="00DD2B61">
      <w:pPr>
        <w:pStyle w:val="BodyText"/>
        <w:spacing w:before="0" w:after="0"/>
        <w:rPr>
          <w:rFonts w:asciiTheme="minorHAnsi" w:hAnsiTheme="minorHAnsi" w:cstheme="minorHAnsi"/>
        </w:rPr>
      </w:pPr>
    </w:p>
    <w:p w14:paraId="3813585A" w14:textId="1E5B0290" w:rsidR="00666B32" w:rsidRPr="00834D20" w:rsidRDefault="00405A71" w:rsidP="00634ADC">
      <w:pPr>
        <w:pStyle w:val="Heading2"/>
        <w:numPr>
          <w:ilvl w:val="1"/>
          <w:numId w:val="8"/>
        </w:numPr>
        <w:spacing w:before="0" w:after="0"/>
        <w:rPr>
          <w:rFonts w:asciiTheme="minorHAnsi" w:hAnsiTheme="minorHAnsi" w:cstheme="minorHAnsi"/>
          <w:color w:val="0070C0"/>
        </w:rPr>
      </w:pPr>
      <w:bookmarkStart w:id="5" w:name="_Toc138085589"/>
      <w:r w:rsidRPr="00834D20">
        <w:rPr>
          <w:rFonts w:asciiTheme="minorHAnsi" w:hAnsiTheme="minorHAnsi" w:cstheme="minorHAnsi"/>
          <w:color w:val="0070C0"/>
          <w:lang w:val="en-GB"/>
        </w:rPr>
        <w:t>How we use your Information and the Law</w:t>
      </w:r>
      <w:bookmarkEnd w:id="5"/>
    </w:p>
    <w:p w14:paraId="250FF67B" w14:textId="23D53A42" w:rsidR="00405A71" w:rsidRPr="004F0156" w:rsidRDefault="00405A71" w:rsidP="00DD2B61">
      <w:pPr>
        <w:pStyle w:val="BodyText"/>
        <w:spacing w:before="0" w:after="0"/>
        <w:rPr>
          <w:rFonts w:asciiTheme="minorHAnsi" w:hAnsiTheme="minorHAnsi" w:cstheme="minorHAnsi"/>
        </w:rPr>
      </w:pPr>
      <w:r w:rsidRPr="004F0156">
        <w:rPr>
          <w:rFonts w:asciiTheme="minorHAnsi" w:hAnsiTheme="minorHAnsi" w:cstheme="minorHAnsi"/>
        </w:rPr>
        <w:t>The Practice will be what’s known as the ‘Controller’ of the personal data you provide to us.</w:t>
      </w:r>
    </w:p>
    <w:p w14:paraId="25B43DD0" w14:textId="640994E0" w:rsidR="00A52D5D" w:rsidRPr="004F0156" w:rsidRDefault="00405A71" w:rsidP="00DD2B61">
      <w:pPr>
        <w:pStyle w:val="BodyText"/>
        <w:spacing w:before="0" w:after="0"/>
        <w:rPr>
          <w:rFonts w:asciiTheme="minorHAnsi" w:hAnsiTheme="minorHAnsi" w:cstheme="minorHAnsi"/>
        </w:rPr>
      </w:pPr>
      <w:r w:rsidRPr="004F0156">
        <w:rPr>
          <w:rFonts w:asciiTheme="minorHAnsi" w:hAnsiTheme="minorHAnsi" w:cstheme="minorHAnsi"/>
        </w:rPr>
        <w:t xml:space="preserve">We are required to provide you with this Privacy Notice by UK Law </w:t>
      </w:r>
      <w:r w:rsidR="00043F26">
        <w:rPr>
          <w:rFonts w:asciiTheme="minorHAnsi" w:hAnsiTheme="minorHAnsi" w:cstheme="minorHAnsi"/>
          <w:lang w:val="en-GB"/>
        </w:rPr>
        <w:t xml:space="preserve">(UK </w:t>
      </w:r>
      <w:r w:rsidRPr="004F0156">
        <w:rPr>
          <w:rFonts w:asciiTheme="minorHAnsi" w:hAnsiTheme="minorHAnsi" w:cstheme="minorHAnsi"/>
        </w:rPr>
        <w:t>GDPR General Data Protection Regulation &amp; DPA Data Protection Act 2018</w:t>
      </w:r>
      <w:r w:rsidR="00043F26">
        <w:rPr>
          <w:rFonts w:asciiTheme="minorHAnsi" w:hAnsiTheme="minorHAnsi" w:cstheme="minorHAnsi"/>
          <w:lang w:val="en-GB"/>
        </w:rPr>
        <w:t>)</w:t>
      </w:r>
      <w:r w:rsidRPr="004F0156">
        <w:rPr>
          <w:rFonts w:asciiTheme="minorHAnsi" w:hAnsiTheme="minorHAnsi" w:cstheme="minorHAnsi"/>
        </w:rPr>
        <w:t>. It explains how we use the personal and healthcare information we collect, store and hold about you. The Law says:</w:t>
      </w:r>
    </w:p>
    <w:p w14:paraId="77508E04" w14:textId="3E3F83E8"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must let you know why we collect personal and healthcare information about you;</w:t>
      </w:r>
    </w:p>
    <w:p w14:paraId="686517C0" w14:textId="1D1FE184"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must let you know how we use any personal and/or healthcare information we hold on you;</w:t>
      </w:r>
    </w:p>
    <w:p w14:paraId="094D1AF6" w14:textId="5BF0D435"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inform you in respect of what we do with it;</w:t>
      </w:r>
    </w:p>
    <w:p w14:paraId="6E100CA8" w14:textId="607C0575"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tell you about who we share it with or pass it on to and why; and</w:t>
      </w:r>
    </w:p>
    <w:p w14:paraId="706110C7" w14:textId="3D0C198E" w:rsidR="00405A71"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let you know how long we can keep it for.</w:t>
      </w:r>
    </w:p>
    <w:p w14:paraId="143D25DE" w14:textId="77777777" w:rsidR="009A44AC" w:rsidRPr="004F0156" w:rsidRDefault="009A44AC" w:rsidP="00DD2B61">
      <w:pPr>
        <w:pStyle w:val="BodyText"/>
        <w:spacing w:before="0" w:after="0"/>
        <w:rPr>
          <w:rFonts w:asciiTheme="minorHAnsi" w:hAnsiTheme="minorHAnsi" w:cstheme="minorHAnsi"/>
        </w:rPr>
      </w:pPr>
    </w:p>
    <w:p w14:paraId="468382C8" w14:textId="440B01AF" w:rsidR="00077AC1"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We collect basic personal data about you which does not include any special types of information or location-based information.  This does however include name, address, contact details such as email and mobile number etc.</w:t>
      </w:r>
    </w:p>
    <w:p w14:paraId="754C8085" w14:textId="77777777" w:rsidR="009A44AC" w:rsidRPr="004F0156" w:rsidRDefault="009A44AC" w:rsidP="00DD2B61">
      <w:pPr>
        <w:pStyle w:val="BodyText"/>
        <w:spacing w:before="0" w:after="0"/>
        <w:rPr>
          <w:rFonts w:asciiTheme="minorHAnsi" w:hAnsiTheme="minorHAnsi" w:cstheme="minorHAnsi"/>
        </w:rPr>
      </w:pPr>
    </w:p>
    <w:p w14:paraId="3E3D1018" w14:textId="6EB04171" w:rsidR="00077AC1"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 xml:space="preserve">We will also collect sensitive confidential data known as “special category personal data”, in the form of health information, religious belief (if required in a healthcare setting) ethnicity, and </w:t>
      </w:r>
      <w:r w:rsidR="005A6AF8">
        <w:rPr>
          <w:rFonts w:asciiTheme="minorHAnsi" w:hAnsiTheme="minorHAnsi" w:cstheme="minorHAnsi"/>
          <w:lang w:val="en-GB"/>
        </w:rPr>
        <w:t>gender</w:t>
      </w:r>
      <w:r w:rsidRPr="004F0156">
        <w:rPr>
          <w:rFonts w:asciiTheme="minorHAnsi" w:hAnsiTheme="minorHAnsi" w:cstheme="minorHAnsi"/>
        </w:rPr>
        <w:t xml:space="preserve"> during the services we provide to you and or linked to your healthcare through other health providers or third parties.</w:t>
      </w:r>
    </w:p>
    <w:p w14:paraId="2B7C7822" w14:textId="0726FF7C" w:rsidR="00C83FB0"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If you are unclear about how we process or use your personal and healthcare information, or you have any questions about this Privacy Notice or any other issue regarding your personal and healthcare information, then please contact our Data Protection Officer.</w:t>
      </w:r>
    </w:p>
    <w:p w14:paraId="7E23E4C7" w14:textId="77777777" w:rsidR="009A44AC" w:rsidRPr="004F0156" w:rsidRDefault="009A44AC" w:rsidP="00DD2B61">
      <w:pPr>
        <w:pStyle w:val="BodyText"/>
        <w:spacing w:before="0" w:after="0"/>
        <w:rPr>
          <w:rFonts w:asciiTheme="minorHAnsi" w:hAnsiTheme="minorHAnsi" w:cstheme="minorHAnsi"/>
        </w:rPr>
      </w:pPr>
    </w:p>
    <w:p w14:paraId="55425C8F" w14:textId="1BD72F7A" w:rsidR="00666B32" w:rsidRPr="004F0156" w:rsidRDefault="00077AC1" w:rsidP="00634ADC">
      <w:pPr>
        <w:pStyle w:val="Heading2"/>
        <w:numPr>
          <w:ilvl w:val="1"/>
          <w:numId w:val="9"/>
        </w:numPr>
        <w:spacing w:before="0" w:after="0"/>
        <w:rPr>
          <w:rFonts w:asciiTheme="minorHAnsi" w:hAnsiTheme="minorHAnsi" w:cstheme="minorHAnsi"/>
        </w:rPr>
      </w:pPr>
      <w:bookmarkStart w:id="6" w:name="_Toc138085590"/>
      <w:r w:rsidRPr="00271A94">
        <w:rPr>
          <w:rFonts w:asciiTheme="minorHAnsi" w:hAnsiTheme="minorHAnsi" w:cstheme="minorHAnsi"/>
          <w:color w:val="0070C0"/>
          <w:lang w:val="en-GB"/>
        </w:rPr>
        <w:lastRenderedPageBreak/>
        <w:t>Our Data Protection Officer (DPO)</w:t>
      </w:r>
      <w:bookmarkEnd w:id="6"/>
    </w:p>
    <w:p w14:paraId="6DE5BF79" w14:textId="66482565" w:rsidR="0020320E" w:rsidRPr="004F0156" w:rsidRDefault="0020320E" w:rsidP="00DD2B61">
      <w:pPr>
        <w:pStyle w:val="BodyText"/>
        <w:spacing w:before="0" w:after="0"/>
        <w:rPr>
          <w:rFonts w:asciiTheme="minorHAnsi" w:hAnsiTheme="minorHAnsi" w:cstheme="minorHAnsi"/>
          <w:lang w:val="en-GB"/>
        </w:rPr>
      </w:pPr>
      <w:r w:rsidRPr="004F0156">
        <w:rPr>
          <w:rFonts w:asciiTheme="minorHAnsi" w:hAnsiTheme="minorHAnsi" w:cstheme="minorHAnsi"/>
        </w:rPr>
        <w:t xml:space="preserve">The Data Protection Officer for the Surgery is </w:t>
      </w:r>
      <w:r w:rsidR="002F3440">
        <w:rPr>
          <w:rFonts w:asciiTheme="minorHAnsi" w:hAnsiTheme="minorHAnsi" w:cstheme="minorHAnsi"/>
        </w:rPr>
        <w:t>Caroline Dominey-Strange</w:t>
      </w:r>
      <w:r w:rsidR="00CC3F27">
        <w:rPr>
          <w:rFonts w:asciiTheme="minorHAnsi" w:hAnsiTheme="minorHAnsi" w:cstheme="minorHAnsi"/>
          <w:lang w:val="en-GB"/>
        </w:rPr>
        <w:t>.</w:t>
      </w:r>
      <w:r w:rsidRPr="004F0156">
        <w:rPr>
          <w:rFonts w:asciiTheme="minorHAnsi" w:hAnsiTheme="minorHAnsi" w:cstheme="minorHAnsi"/>
        </w:rPr>
        <w:t xml:space="preserve"> You can contact her if:</w:t>
      </w:r>
    </w:p>
    <w:p w14:paraId="44886438" w14:textId="57227C55"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You have any questions about how your information is being held.</w:t>
      </w:r>
    </w:p>
    <w:p w14:paraId="3F799F85" w14:textId="06F4D60B"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If you require access to your information or if you wish to make a change to your information.</w:t>
      </w:r>
    </w:p>
    <w:p w14:paraId="37E98FBA" w14:textId="79C40F3A"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If you wish to make a complaint about anything to do with the personal and healthcare information, we hold about you.</w:t>
      </w:r>
    </w:p>
    <w:p w14:paraId="48F806F2" w14:textId="095B7C1E" w:rsidR="0020320E"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Or any other query relating to this Policy and your rights as a patient.</w:t>
      </w:r>
    </w:p>
    <w:p w14:paraId="2EA320E2" w14:textId="77777777" w:rsidR="009A44AC" w:rsidRPr="004F0156" w:rsidRDefault="009A44AC" w:rsidP="00DD2B61">
      <w:pPr>
        <w:pStyle w:val="BodyText"/>
        <w:spacing w:before="0" w:after="0"/>
        <w:rPr>
          <w:rFonts w:asciiTheme="minorHAnsi" w:hAnsiTheme="minorHAnsi" w:cstheme="minorHAnsi"/>
          <w:lang w:val="en-GB"/>
        </w:rPr>
      </w:pPr>
    </w:p>
    <w:p w14:paraId="79026E1A" w14:textId="052CA153" w:rsidR="00666B32" w:rsidRPr="00271A94" w:rsidRDefault="00E62E16" w:rsidP="00634ADC">
      <w:pPr>
        <w:pStyle w:val="Heading2"/>
        <w:numPr>
          <w:ilvl w:val="1"/>
          <w:numId w:val="10"/>
        </w:numPr>
        <w:spacing w:before="0" w:after="0"/>
        <w:rPr>
          <w:rFonts w:asciiTheme="minorHAnsi" w:hAnsiTheme="minorHAnsi" w:cstheme="minorHAnsi"/>
          <w:color w:val="0070C0"/>
        </w:rPr>
      </w:pPr>
      <w:bookmarkStart w:id="7" w:name="_Toc138085591"/>
      <w:r w:rsidRPr="00271A94">
        <w:rPr>
          <w:rFonts w:asciiTheme="minorHAnsi" w:hAnsiTheme="minorHAnsi" w:cstheme="minorHAnsi"/>
          <w:color w:val="0070C0"/>
          <w:lang w:val="en-GB"/>
        </w:rPr>
        <w:t>Why do we need your information</w:t>
      </w:r>
      <w:bookmarkEnd w:id="7"/>
    </w:p>
    <w:p w14:paraId="46170CCD" w14:textId="38447E1C" w:rsidR="009A44AC" w:rsidRPr="004F0156" w:rsidRDefault="005A6AF8" w:rsidP="00DD2B61">
      <w:pPr>
        <w:pStyle w:val="BodyText"/>
        <w:spacing w:before="0" w:after="0"/>
        <w:rPr>
          <w:rFonts w:asciiTheme="minorHAnsi" w:hAnsiTheme="minorHAnsi" w:cstheme="minorHAnsi"/>
        </w:rPr>
      </w:pPr>
      <w:r>
        <w:rPr>
          <w:rFonts w:asciiTheme="minorHAnsi" w:hAnsiTheme="minorHAnsi" w:cstheme="minorHAnsi"/>
          <w:lang w:val="en-GB"/>
        </w:rPr>
        <w:t xml:space="preserve">Any </w:t>
      </w:r>
      <w:r w:rsidR="009A44AC" w:rsidRPr="004F0156">
        <w:rPr>
          <w:rFonts w:asciiTheme="minorHAnsi" w:hAnsiTheme="minorHAnsi" w:cstheme="minorHAnsi"/>
        </w:rPr>
        <w:t>health care professionals who provide you with care maintain records about your health and any treatment or care you have received previously (e.g., NHS Trust, GP Surgery, Walk-in Centre, OOH, etc.). These records help to provide you with the best possible healthcare.</w:t>
      </w:r>
    </w:p>
    <w:p w14:paraId="5CE55F26" w14:textId="77777777" w:rsidR="005A6030" w:rsidRPr="004F0156" w:rsidRDefault="005A6030" w:rsidP="00DD2B61">
      <w:pPr>
        <w:pStyle w:val="BodyText"/>
        <w:spacing w:before="0" w:after="0"/>
        <w:rPr>
          <w:rFonts w:asciiTheme="minorHAnsi" w:hAnsiTheme="minorHAnsi" w:cstheme="minorHAnsi"/>
        </w:rPr>
      </w:pPr>
    </w:p>
    <w:p w14:paraId="0F0FB96A" w14:textId="7A4184B0" w:rsidR="005A6030" w:rsidRPr="004F0156" w:rsidRDefault="009A44AC" w:rsidP="00DD2B61">
      <w:pPr>
        <w:pStyle w:val="BodyText"/>
        <w:spacing w:before="0" w:after="0"/>
        <w:rPr>
          <w:rFonts w:asciiTheme="minorHAnsi" w:hAnsiTheme="minorHAnsi" w:cstheme="minorHAnsi"/>
          <w:lang w:val="en-GB"/>
        </w:rPr>
      </w:pPr>
      <w:r w:rsidRPr="004F0156">
        <w:rPr>
          <w:rFonts w:asciiTheme="minorHAnsi" w:hAnsiTheme="minorHAnsi" w:cstheme="minorHAnsi"/>
        </w:rPr>
        <w:t>NHS health records may be electronic, on paper or a mixture of both, and we use a combination of working practices and technology to ensure that your information is kept confidential and secure. Records which we hold about you may include the following information</w:t>
      </w:r>
      <w:r w:rsidR="005A6030" w:rsidRPr="004F0156">
        <w:rPr>
          <w:rFonts w:asciiTheme="minorHAnsi" w:hAnsiTheme="minorHAnsi" w:cstheme="minorHAnsi"/>
          <w:lang w:val="en-GB"/>
        </w:rPr>
        <w:t>;</w:t>
      </w:r>
    </w:p>
    <w:p w14:paraId="6F120150" w14:textId="77777777"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Details about you, such as your address, carer, legal representative, emergency contact details</w:t>
      </w:r>
    </w:p>
    <w:p w14:paraId="20C94FED" w14:textId="77777777"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Any contact the surgery has had with you, such as appointments, surgery visits, emergency appointments, etc.</w:t>
      </w:r>
    </w:p>
    <w:p w14:paraId="660C064B"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Notes and reports about your health</w:t>
      </w:r>
    </w:p>
    <w:p w14:paraId="765A6B38"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Details about your treatment and care</w:t>
      </w:r>
    </w:p>
    <w:p w14:paraId="05D04CD7"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Results of investigations such as laboratory tests, x-rays etc</w:t>
      </w:r>
    </w:p>
    <w:p w14:paraId="23209392" w14:textId="3DADDFF4"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Relevant information from other health professionals, relatives or those who care for you</w:t>
      </w:r>
    </w:p>
    <w:p w14:paraId="6B95F170" w14:textId="77777777" w:rsidR="005A6030" w:rsidRPr="004F0156" w:rsidRDefault="005A6030" w:rsidP="00DD2B61">
      <w:pPr>
        <w:pStyle w:val="BodyText"/>
        <w:spacing w:before="0" w:after="0"/>
        <w:rPr>
          <w:rFonts w:asciiTheme="minorHAnsi" w:hAnsiTheme="minorHAnsi" w:cstheme="minorHAnsi"/>
        </w:rPr>
      </w:pPr>
    </w:p>
    <w:p w14:paraId="27AFB36F" w14:textId="5F1EA85D" w:rsidR="005A6030" w:rsidRDefault="009A44AC" w:rsidP="00DD2B61">
      <w:pPr>
        <w:pStyle w:val="BodyText"/>
        <w:spacing w:before="0" w:after="0"/>
        <w:rPr>
          <w:rFonts w:asciiTheme="minorHAnsi" w:hAnsiTheme="minorHAnsi" w:cstheme="minorHAnsi"/>
        </w:rPr>
      </w:pPr>
      <w:r w:rsidRPr="004F0156">
        <w:rPr>
          <w:rFonts w:asciiTheme="minorHAnsi" w:hAnsiTheme="minorHAnsi" w:cstheme="minorHAnsi"/>
        </w:rPr>
        <w:t>To ensure you receive the best possible care, your records are used to facilitate the care you receive. Information held about you may be used to help protect the health of the public and to help us manage the NHS. Information may be used within the GP practice for clinical audit to monitor the quality of the service provided.</w:t>
      </w:r>
    </w:p>
    <w:p w14:paraId="362DE6AE" w14:textId="77777777" w:rsidR="007A7D43" w:rsidRPr="004F0156" w:rsidRDefault="007A7D43" w:rsidP="00DD2B61">
      <w:pPr>
        <w:pStyle w:val="BodyText"/>
        <w:spacing w:before="0" w:after="0"/>
        <w:rPr>
          <w:rFonts w:asciiTheme="minorHAnsi" w:hAnsiTheme="minorHAnsi" w:cstheme="minorHAnsi"/>
          <w:lang w:val="en-GB"/>
        </w:rPr>
      </w:pPr>
    </w:p>
    <w:p w14:paraId="0BAF353D" w14:textId="3252E302" w:rsidR="00666B32" w:rsidRPr="00271A94" w:rsidRDefault="005E040B" w:rsidP="00714C01">
      <w:pPr>
        <w:pStyle w:val="Heading1"/>
        <w:spacing w:before="0" w:after="0" w:afterAutospacing="0"/>
        <w:ind w:left="426"/>
        <w:rPr>
          <w:rFonts w:asciiTheme="minorHAnsi" w:hAnsiTheme="minorHAnsi" w:cstheme="minorHAnsi"/>
          <w:color w:val="0070C0"/>
          <w:u w:val="single"/>
        </w:rPr>
      </w:pPr>
      <w:bookmarkStart w:id="8" w:name="_Toc138085592"/>
      <w:r w:rsidRPr="00271A94">
        <w:rPr>
          <w:rFonts w:asciiTheme="minorHAnsi" w:hAnsiTheme="minorHAnsi" w:cstheme="minorHAnsi"/>
          <w:color w:val="0070C0"/>
          <w:lang w:val="en-GB"/>
        </w:rPr>
        <w:t>Call Recording</w:t>
      </w:r>
      <w:bookmarkEnd w:id="8"/>
    </w:p>
    <w:p w14:paraId="77E5F3D1" w14:textId="4EA31A5E" w:rsidR="003C4BE6" w:rsidRPr="004F0156" w:rsidRDefault="003C4BE6" w:rsidP="00DD2B61">
      <w:pPr>
        <w:pStyle w:val="BodyText"/>
        <w:spacing w:before="0" w:after="0"/>
        <w:rPr>
          <w:rFonts w:asciiTheme="minorHAnsi" w:hAnsiTheme="minorHAnsi" w:cstheme="minorHAnsi"/>
        </w:rPr>
      </w:pPr>
      <w:r w:rsidRPr="004F0156">
        <w:rPr>
          <w:rFonts w:asciiTheme="minorHAnsi" w:hAnsiTheme="minorHAnsi" w:cstheme="minorHAnsi"/>
        </w:rPr>
        <w:t>We use Telephone Call Recording software for quality and training purposes.  All telephone calls made or received via the Practice Telephony system may be recorded.  Call Recordings are stored indefinitely on an external hard drive and can be accessed by the IT &amp; Data Lead and Practice Management Team. We have internal policies that all staff must follow in order to protect your data.</w:t>
      </w:r>
    </w:p>
    <w:p w14:paraId="30353CCF" w14:textId="77777777" w:rsidR="007A7D43" w:rsidRPr="004F0156" w:rsidRDefault="007A7D43" w:rsidP="00DD2B61">
      <w:pPr>
        <w:pStyle w:val="BodyText"/>
        <w:spacing w:before="0" w:after="0"/>
        <w:rPr>
          <w:rFonts w:asciiTheme="minorHAnsi" w:hAnsiTheme="minorHAnsi" w:cstheme="minorHAnsi"/>
          <w:b/>
          <w:bCs/>
          <w:lang w:val="en-GB" w:eastAsia="en-US"/>
        </w:rPr>
      </w:pPr>
    </w:p>
    <w:p w14:paraId="44774103" w14:textId="570908F0" w:rsidR="00666B32" w:rsidRPr="00271A94" w:rsidRDefault="000E39C6" w:rsidP="00714C01">
      <w:pPr>
        <w:pStyle w:val="Heading1"/>
        <w:spacing w:before="0" w:after="0" w:afterAutospacing="0"/>
        <w:ind w:left="426"/>
        <w:rPr>
          <w:rFonts w:asciiTheme="minorHAnsi" w:hAnsiTheme="minorHAnsi" w:cstheme="minorHAnsi"/>
          <w:bCs/>
          <w:color w:val="0070C0"/>
        </w:rPr>
      </w:pPr>
      <w:bookmarkStart w:id="9" w:name="_Toc138085593"/>
      <w:r w:rsidRPr="00271A94">
        <w:rPr>
          <w:rFonts w:asciiTheme="minorHAnsi" w:hAnsiTheme="minorHAnsi" w:cstheme="minorHAnsi"/>
          <w:color w:val="0070C0"/>
          <w:lang w:val="en-GB"/>
        </w:rPr>
        <w:t>Special</w:t>
      </w:r>
      <w:r w:rsidR="003A1EE9" w:rsidRPr="00271A94">
        <w:rPr>
          <w:rFonts w:asciiTheme="minorHAnsi" w:hAnsiTheme="minorHAnsi" w:cstheme="minorHAnsi"/>
          <w:color w:val="0070C0"/>
          <w:lang w:val="en-GB"/>
        </w:rPr>
        <w:t xml:space="preserve"> Category Information</w:t>
      </w:r>
      <w:bookmarkEnd w:id="9"/>
    </w:p>
    <w:p w14:paraId="6243D5B7" w14:textId="75438749" w:rsidR="00F7241B" w:rsidRPr="00271A94" w:rsidRDefault="00F7241B" w:rsidP="00634ADC">
      <w:pPr>
        <w:pStyle w:val="Heading2"/>
        <w:numPr>
          <w:ilvl w:val="1"/>
          <w:numId w:val="11"/>
        </w:numPr>
        <w:spacing w:before="0" w:after="0"/>
        <w:rPr>
          <w:rFonts w:asciiTheme="minorHAnsi" w:hAnsiTheme="minorHAnsi" w:cstheme="minorHAnsi"/>
          <w:color w:val="0070C0"/>
        </w:rPr>
      </w:pPr>
      <w:bookmarkStart w:id="10" w:name="_Toc138085594"/>
      <w:r w:rsidRPr="00271A94">
        <w:rPr>
          <w:rFonts w:asciiTheme="minorHAnsi" w:hAnsiTheme="minorHAnsi" w:cstheme="minorHAnsi"/>
          <w:color w:val="0070C0"/>
          <w:lang w:val="en-GB"/>
        </w:rPr>
        <w:t>Special Category Information</w:t>
      </w:r>
      <w:bookmarkEnd w:id="10"/>
    </w:p>
    <w:p w14:paraId="2FEE59BB" w14:textId="77777777" w:rsidR="00F7241B" w:rsidRPr="004F0156" w:rsidRDefault="00F7241B" w:rsidP="00DD2B61">
      <w:pPr>
        <w:pStyle w:val="BodyText"/>
        <w:spacing w:before="0" w:after="0"/>
        <w:rPr>
          <w:rFonts w:asciiTheme="minorHAnsi" w:hAnsiTheme="minorHAnsi" w:cstheme="minorHAnsi"/>
          <w:lang w:val="en-GB"/>
        </w:rPr>
      </w:pPr>
      <w:r w:rsidRPr="004F0156">
        <w:rPr>
          <w:rFonts w:asciiTheme="minorHAnsi" w:hAnsiTheme="minorHAnsi" w:cstheme="minorHAnsi"/>
        </w:rPr>
        <w:t>Any The</w:t>
      </w:r>
      <w:r w:rsidRPr="004F0156">
        <w:rPr>
          <w:rFonts w:asciiTheme="minorHAnsi" w:hAnsiTheme="minorHAnsi" w:cstheme="minorHAnsi"/>
          <w:lang w:val="en-GB"/>
        </w:rPr>
        <w:t xml:space="preserve"> Law states that personal information about your health falls into a special category of information because it is very sensitive. Reasons that may entitle us to use and process your information may be as follows:</w:t>
      </w:r>
    </w:p>
    <w:p w14:paraId="65F515C0"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PUBLIC INTEREST:</w:t>
      </w:r>
      <w:r w:rsidRPr="004F0156">
        <w:rPr>
          <w:rFonts w:asciiTheme="minorHAnsi" w:hAnsiTheme="minorHAnsi" w:cstheme="minorHAnsi"/>
          <w:lang w:val="en-GB"/>
        </w:rPr>
        <w:t xml:space="preserve"> Where we may need to handle your personal information when it is in the public interest. For example, when there is an outbreak of a specific disease and we need to contact you for treatment, or we need to pass your information to relevant organisations to ensure you receive advice and/or treatment.</w:t>
      </w:r>
    </w:p>
    <w:p w14:paraId="06505725"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CONSENT:</w:t>
      </w:r>
      <w:r w:rsidRPr="004F0156">
        <w:rPr>
          <w:rFonts w:asciiTheme="minorHAnsi" w:hAnsiTheme="minorHAnsi" w:cstheme="minorHAnsi"/>
          <w:lang w:val="en-GB"/>
        </w:rPr>
        <w:t xml:space="preserve"> When you have given us consent.</w:t>
      </w:r>
    </w:p>
    <w:p w14:paraId="532BEB99"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VITAL INTEREST:</w:t>
      </w:r>
      <w:r w:rsidRPr="004F0156">
        <w:rPr>
          <w:rFonts w:asciiTheme="minorHAnsi" w:hAnsiTheme="minorHAnsi" w:cstheme="minorHAnsi"/>
          <w:lang w:val="en-GB"/>
        </w:rPr>
        <w:t xml:space="preserve"> If you are incapable of giving consent, and we must use your information to protect your vital interests (e.g., if you have had an accident and you need emergency treatment).</w:t>
      </w:r>
    </w:p>
    <w:p w14:paraId="56FA3F85"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lastRenderedPageBreak/>
        <w:t>DEFENDING A CLAIM:</w:t>
      </w:r>
      <w:r w:rsidRPr="004F0156">
        <w:rPr>
          <w:rFonts w:asciiTheme="minorHAnsi" w:hAnsiTheme="minorHAnsi" w:cstheme="minorHAnsi"/>
          <w:lang w:val="en-GB"/>
        </w:rPr>
        <w:t xml:space="preserve"> If we need your information to defend a legal claim against us by you, or by another party.</w:t>
      </w:r>
    </w:p>
    <w:p w14:paraId="5963C395" w14:textId="503ED6C8"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PROVIDING YOU WITH MEDICAL CARE:</w:t>
      </w:r>
      <w:r w:rsidRPr="004F0156">
        <w:rPr>
          <w:rFonts w:asciiTheme="minorHAnsi" w:hAnsiTheme="minorHAnsi" w:cstheme="minorHAnsi"/>
          <w:lang w:val="en-GB"/>
        </w:rPr>
        <w:t xml:space="preserve"> Where we need your information to provide you with medical and healthcare services.</w:t>
      </w:r>
    </w:p>
    <w:p w14:paraId="15C2A135" w14:textId="77777777" w:rsidR="004551DA" w:rsidRPr="004F0156" w:rsidRDefault="004551DA" w:rsidP="00DD2B61">
      <w:pPr>
        <w:pStyle w:val="BodyText"/>
        <w:spacing w:before="0" w:after="0"/>
        <w:rPr>
          <w:rFonts w:asciiTheme="minorHAnsi" w:hAnsiTheme="minorHAnsi" w:cstheme="minorHAnsi"/>
          <w:lang w:val="en-GB"/>
        </w:rPr>
      </w:pPr>
    </w:p>
    <w:p w14:paraId="1A17A129" w14:textId="5A2F79CB" w:rsidR="00F7241B" w:rsidRPr="00271A94" w:rsidRDefault="009A5D61" w:rsidP="00634ADC">
      <w:pPr>
        <w:pStyle w:val="Heading2"/>
        <w:numPr>
          <w:ilvl w:val="1"/>
          <w:numId w:val="12"/>
        </w:numPr>
        <w:spacing w:before="0" w:after="0"/>
        <w:rPr>
          <w:rFonts w:asciiTheme="minorHAnsi" w:hAnsiTheme="minorHAnsi" w:cstheme="minorHAnsi"/>
          <w:color w:val="0070C0"/>
        </w:rPr>
      </w:pPr>
      <w:bookmarkStart w:id="11" w:name="_Toc138085595"/>
      <w:r w:rsidRPr="00271A94">
        <w:rPr>
          <w:rFonts w:asciiTheme="minorHAnsi" w:hAnsiTheme="minorHAnsi" w:cstheme="minorHAnsi"/>
          <w:color w:val="0070C0"/>
          <w:lang w:val="en-GB"/>
        </w:rPr>
        <w:t>Retention</w:t>
      </w:r>
      <w:r w:rsidR="00F7241B" w:rsidRPr="00271A94">
        <w:rPr>
          <w:rFonts w:asciiTheme="minorHAnsi" w:hAnsiTheme="minorHAnsi" w:cstheme="minorHAnsi"/>
          <w:color w:val="0070C0"/>
        </w:rPr>
        <w:t xml:space="preserve"> Period</w:t>
      </w:r>
      <w:bookmarkEnd w:id="11"/>
    </w:p>
    <w:p w14:paraId="563C6C3D" w14:textId="77777777" w:rsidR="00FA720E" w:rsidRDefault="008A34C3" w:rsidP="00DD2B61">
      <w:pPr>
        <w:pStyle w:val="BodyText"/>
        <w:spacing w:before="0" w:after="0"/>
        <w:ind w:left="360"/>
        <w:rPr>
          <w:rFonts w:asciiTheme="minorHAnsi" w:hAnsiTheme="minorHAnsi" w:cstheme="minorHAnsi"/>
          <w:lang w:val="en-GB"/>
        </w:rPr>
      </w:pPr>
      <w:r w:rsidRPr="004F0156">
        <w:rPr>
          <w:rFonts w:asciiTheme="minorHAnsi" w:hAnsiTheme="minorHAnsi" w:cstheme="minorHAnsi"/>
          <w:lang w:val="en-GB"/>
        </w:rPr>
        <w:t>We carefully consider any personal information that we store about you, and we will not keep your information for longer than is necessary for the purposes as set out in this Privacy Notice.</w:t>
      </w:r>
    </w:p>
    <w:p w14:paraId="4467881C" w14:textId="77777777" w:rsidR="007A7D43" w:rsidRDefault="007A7D43" w:rsidP="00DD2B61">
      <w:pPr>
        <w:pStyle w:val="BodyText"/>
        <w:spacing w:before="0" w:after="0"/>
        <w:ind w:left="360"/>
        <w:rPr>
          <w:rFonts w:asciiTheme="minorHAnsi" w:hAnsiTheme="minorHAnsi" w:cstheme="minorHAnsi"/>
          <w:lang w:val="en-GB"/>
        </w:rPr>
      </w:pPr>
    </w:p>
    <w:p w14:paraId="757A1B67" w14:textId="0526C3E2" w:rsidR="00263C94" w:rsidRPr="00271A94" w:rsidRDefault="00263C94" w:rsidP="00714C01">
      <w:pPr>
        <w:pStyle w:val="Heading1"/>
        <w:spacing w:before="0" w:after="0" w:afterAutospacing="0"/>
        <w:ind w:left="426"/>
        <w:rPr>
          <w:rFonts w:asciiTheme="minorHAnsi" w:hAnsiTheme="minorHAnsi" w:cstheme="minorHAnsi"/>
          <w:color w:val="0070C0"/>
          <w:lang w:val="en-GB"/>
        </w:rPr>
      </w:pPr>
      <w:bookmarkStart w:id="12" w:name="_Toc138085596"/>
      <w:r w:rsidRPr="00271A94">
        <w:rPr>
          <w:rFonts w:asciiTheme="minorHAnsi" w:hAnsiTheme="minorHAnsi" w:cstheme="minorHAnsi"/>
          <w:color w:val="0070C0"/>
          <w:lang w:val="en-GB"/>
        </w:rPr>
        <w:t>Other NHS and non-NHS Organisations who we share your data with and why</w:t>
      </w:r>
      <w:bookmarkEnd w:id="12"/>
    </w:p>
    <w:p w14:paraId="38E54903" w14:textId="77777777" w:rsidR="00FE6475" w:rsidRPr="004F0156" w:rsidRDefault="00FE6475" w:rsidP="00DD2B61">
      <w:pPr>
        <w:pStyle w:val="BodyText"/>
        <w:spacing w:before="0" w:after="0"/>
        <w:rPr>
          <w:rFonts w:asciiTheme="minorHAnsi" w:hAnsiTheme="minorHAnsi" w:cstheme="minorHAnsi"/>
          <w:lang w:val="en-GB" w:eastAsia="en-US"/>
        </w:rPr>
      </w:pPr>
    </w:p>
    <w:p w14:paraId="3F91B7E9" w14:textId="2F68C804" w:rsidR="00666B32" w:rsidRPr="004F0156" w:rsidRDefault="00FE6475"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Sometimes the practice shares information with other organisations that do not directly treat you, for example, </w:t>
      </w:r>
      <w:r w:rsidR="005A6AF8">
        <w:rPr>
          <w:rFonts w:asciiTheme="minorHAnsi" w:hAnsiTheme="minorHAnsi" w:cstheme="minorHAnsi"/>
          <w:lang w:val="en-GB" w:eastAsia="en-US"/>
        </w:rPr>
        <w:t>Integrated Care Board</w:t>
      </w:r>
      <w:r w:rsidRPr="004F0156">
        <w:rPr>
          <w:rFonts w:asciiTheme="minorHAnsi" w:hAnsiTheme="minorHAnsi" w:cstheme="minorHAnsi"/>
          <w:lang w:val="en-GB" w:eastAsia="en-US"/>
        </w:rPr>
        <w:t xml:space="preserve"> (</w:t>
      </w:r>
      <w:r w:rsidR="005A6AF8">
        <w:rPr>
          <w:rFonts w:asciiTheme="minorHAnsi" w:hAnsiTheme="minorHAnsi" w:cstheme="minorHAnsi"/>
          <w:lang w:val="en-GB" w:eastAsia="en-US"/>
        </w:rPr>
        <w:t>ICB</w:t>
      </w:r>
      <w:r w:rsidRPr="004F0156">
        <w:rPr>
          <w:rFonts w:asciiTheme="minorHAnsi" w:hAnsiTheme="minorHAnsi" w:cstheme="minorHAnsi"/>
          <w:lang w:val="en-GB" w:eastAsia="en-US"/>
        </w:rPr>
        <w:t xml:space="preserve">). Normally, it will not be possible to identify you from this information. This information is used to plan and improve services. The information collected includes data such as the area patients live, age, gender, ethnicity, language preference, country of birth and religion. The </w:t>
      </w:r>
      <w:r w:rsidR="005A6AF8">
        <w:rPr>
          <w:rFonts w:asciiTheme="minorHAnsi" w:hAnsiTheme="minorHAnsi" w:cstheme="minorHAnsi"/>
          <w:lang w:val="en-GB" w:eastAsia="en-US"/>
        </w:rPr>
        <w:t>ICB</w:t>
      </w:r>
      <w:r w:rsidRPr="004F0156">
        <w:rPr>
          <w:rFonts w:asciiTheme="minorHAnsi" w:hAnsiTheme="minorHAnsi" w:cstheme="minorHAnsi"/>
          <w:lang w:val="en-GB" w:eastAsia="en-US"/>
        </w:rPr>
        <w:t xml:space="preserve"> also collects information about whether patients have long term conditions such as diabetes, blood pressure, cholesterol levels and medication. However, this information is anonymous and does not include anything written as notes by the GP and cannot be linked to you. (Please note this is not an exhaustive list and will change from practice to practice the main systems are included in the list below.)</w:t>
      </w:r>
    </w:p>
    <w:p w14:paraId="4A70B234" w14:textId="7FB195C9" w:rsidR="00FE6475" w:rsidRPr="004F0156" w:rsidRDefault="00FE6475" w:rsidP="00DD2B61">
      <w:pPr>
        <w:pStyle w:val="BodyText"/>
        <w:spacing w:before="0" w:after="0"/>
        <w:rPr>
          <w:rFonts w:asciiTheme="minorHAnsi" w:hAnsiTheme="minorHAnsi" w:cstheme="minorHAnsi"/>
          <w:lang w:val="en-GB" w:eastAsia="en-US"/>
        </w:rPr>
      </w:pPr>
    </w:p>
    <w:p w14:paraId="16802777" w14:textId="54AE0CC4" w:rsidR="00666B32" w:rsidRPr="00271A94" w:rsidRDefault="00FD04F6" w:rsidP="00634ADC">
      <w:pPr>
        <w:pStyle w:val="Heading2"/>
        <w:numPr>
          <w:ilvl w:val="1"/>
          <w:numId w:val="12"/>
        </w:numPr>
        <w:spacing w:before="0" w:after="0"/>
        <w:rPr>
          <w:rFonts w:asciiTheme="minorHAnsi" w:hAnsiTheme="minorHAnsi" w:cstheme="minorHAnsi"/>
          <w:color w:val="0070C0"/>
        </w:rPr>
      </w:pPr>
      <w:bookmarkStart w:id="13" w:name="_Toc138085597"/>
      <w:r w:rsidRPr="00271A94">
        <w:rPr>
          <w:rFonts w:asciiTheme="minorHAnsi" w:hAnsiTheme="minorHAnsi" w:cstheme="minorHAnsi"/>
          <w:color w:val="0070C0"/>
          <w:lang w:val="en-GB"/>
        </w:rPr>
        <w:t>Sirona</w:t>
      </w:r>
      <w:bookmarkEnd w:id="13"/>
    </w:p>
    <w:p w14:paraId="61D84A62" w14:textId="7CA333A8" w:rsidR="0092606B" w:rsidRPr="004F0156" w:rsidRDefault="0092606B" w:rsidP="00DD2B61">
      <w:pPr>
        <w:pStyle w:val="BodyText"/>
        <w:spacing w:before="0" w:after="0"/>
        <w:rPr>
          <w:rFonts w:asciiTheme="minorHAnsi" w:hAnsiTheme="minorHAnsi" w:cstheme="minorHAnsi"/>
        </w:rPr>
      </w:pPr>
      <w:r w:rsidRPr="004F0156">
        <w:rPr>
          <w:rFonts w:asciiTheme="minorHAnsi" w:hAnsiTheme="minorHAnsi" w:cstheme="minorHAnsi"/>
        </w:rPr>
        <w:t>Sirona Community nurses and other health care professionals can access GP information about people on their caseloads who have recently been discharged from hospital, or who are housebound, or who require longer term rehabilitation from the GP record. This information can be read by the healthcare professional to improve the patients care, but they are not able to amend the GP medical record.</w:t>
      </w:r>
    </w:p>
    <w:p w14:paraId="05A697E9" w14:textId="1C019C42" w:rsidR="00A11BBA" w:rsidRPr="004F0156" w:rsidRDefault="00113749" w:rsidP="00DD2B61">
      <w:pPr>
        <w:pStyle w:val="BodyText"/>
        <w:spacing w:before="0" w:after="0"/>
        <w:rPr>
          <w:rFonts w:asciiTheme="minorHAnsi" w:hAnsiTheme="minorHAnsi" w:cstheme="minorHAnsi"/>
        </w:rPr>
      </w:pPr>
      <w:r w:rsidRPr="004F0156">
        <w:rPr>
          <w:rFonts w:asciiTheme="minorHAnsi" w:hAnsiTheme="minorHAnsi" w:cstheme="minorHAnsi"/>
          <w:noProof/>
          <w:color w:val="002060"/>
          <w:sz w:val="24"/>
          <w:szCs w:val="24"/>
        </w:rPr>
        <w:drawing>
          <wp:anchor distT="0" distB="0" distL="114300" distR="114300" simplePos="0" relativeHeight="251658243" behindDoc="0" locked="0" layoutInCell="1" allowOverlap="1" wp14:anchorId="647BC40A" wp14:editId="34379ABD">
            <wp:simplePos x="0" y="0"/>
            <wp:positionH relativeFrom="column">
              <wp:posOffset>4652645</wp:posOffset>
            </wp:positionH>
            <wp:positionV relativeFrom="paragraph">
              <wp:posOffset>46680</wp:posOffset>
            </wp:positionV>
            <wp:extent cx="1104900" cy="503555"/>
            <wp:effectExtent l="0" t="0" r="0" b="0"/>
            <wp:wrapSquare wrapText="bothSides"/>
            <wp:docPr id="2" name="Picture 2" descr="See the sourc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See the source image"/>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104900" cy="503555"/>
                    </a:xfrm>
                    <a:prstGeom prst="rect">
                      <a:avLst/>
                    </a:prstGeom>
                    <a:noFill/>
                    <a:ln>
                      <a:noFill/>
                    </a:ln>
                  </pic:spPr>
                </pic:pic>
              </a:graphicData>
            </a:graphic>
          </wp:anchor>
        </w:drawing>
      </w:r>
    </w:p>
    <w:p w14:paraId="69D82F46" w14:textId="33027953" w:rsidR="0092606B" w:rsidRPr="004F0156" w:rsidRDefault="00A11BBA" w:rsidP="00DD2B61">
      <w:pPr>
        <w:pStyle w:val="BodyText"/>
        <w:spacing w:before="0" w:after="0"/>
        <w:rPr>
          <w:rFonts w:asciiTheme="minorHAnsi" w:hAnsiTheme="minorHAnsi" w:cstheme="minorHAnsi"/>
        </w:rPr>
      </w:pPr>
      <w:r w:rsidRPr="004F0156">
        <w:rPr>
          <w:rFonts w:asciiTheme="minorHAnsi" w:hAnsiTheme="minorHAnsi" w:cstheme="minorHAnsi"/>
        </w:rPr>
        <w:t>You can find more information available on their website and view their Privacy Notice directly using this link</w:t>
      </w:r>
      <w:r w:rsidR="0068500F" w:rsidRPr="004F0156">
        <w:rPr>
          <w:rFonts w:asciiTheme="minorHAnsi" w:hAnsiTheme="minorHAnsi" w:cstheme="minorHAnsi"/>
          <w:lang w:val="en-GB"/>
        </w:rPr>
        <w:t>:</w:t>
      </w:r>
      <w:r w:rsidRPr="004F0156">
        <w:rPr>
          <w:rFonts w:asciiTheme="minorHAnsi" w:hAnsiTheme="minorHAnsi" w:cstheme="minorHAnsi"/>
        </w:rPr>
        <w:t xml:space="preserve"> </w:t>
      </w:r>
      <w:hyperlink r:id="rId17" w:history="1">
        <w:r w:rsidR="0068500F" w:rsidRPr="004F0156">
          <w:rPr>
            <w:rStyle w:val="Hyperlink"/>
            <w:rFonts w:asciiTheme="minorHAnsi" w:hAnsiTheme="minorHAnsi" w:cstheme="minorHAnsi"/>
          </w:rPr>
          <w:t>Sirona CIC policies</w:t>
        </w:r>
      </w:hyperlink>
    </w:p>
    <w:p w14:paraId="0F4621E7" w14:textId="0D9BC334" w:rsidR="0092606B" w:rsidRPr="004F0156" w:rsidRDefault="0092606B" w:rsidP="00DD2B61">
      <w:pPr>
        <w:pStyle w:val="BodyText"/>
        <w:spacing w:before="0" w:after="0"/>
        <w:rPr>
          <w:rFonts w:asciiTheme="minorHAnsi" w:hAnsiTheme="minorHAnsi" w:cstheme="minorHAnsi"/>
        </w:rPr>
      </w:pPr>
    </w:p>
    <w:p w14:paraId="08744A45" w14:textId="5BF686F1" w:rsidR="00666B32" w:rsidRPr="00271A94" w:rsidRDefault="00FF3295" w:rsidP="00634ADC">
      <w:pPr>
        <w:pStyle w:val="Heading2"/>
        <w:numPr>
          <w:ilvl w:val="1"/>
          <w:numId w:val="13"/>
        </w:numPr>
        <w:spacing w:before="0" w:after="0"/>
        <w:rPr>
          <w:rFonts w:asciiTheme="minorHAnsi" w:hAnsiTheme="minorHAnsi" w:cstheme="minorHAnsi"/>
          <w:color w:val="0070C0"/>
        </w:rPr>
      </w:pPr>
      <w:bookmarkStart w:id="14" w:name="_Toc138085598"/>
      <w:r w:rsidRPr="00271A94">
        <w:rPr>
          <w:rFonts w:asciiTheme="minorHAnsi" w:hAnsiTheme="minorHAnsi" w:cstheme="minorHAnsi"/>
          <w:color w:val="0070C0"/>
          <w:lang w:val="en-GB"/>
        </w:rPr>
        <w:t>Connecting Care</w:t>
      </w:r>
      <w:bookmarkEnd w:id="14"/>
    </w:p>
    <w:p w14:paraId="39A38347" w14:textId="4B9061E0" w:rsidR="007B1F04" w:rsidRPr="004F0156" w:rsidRDefault="00E91F5A" w:rsidP="00DD2B61">
      <w:pPr>
        <w:pStyle w:val="BodyText"/>
        <w:spacing w:before="0" w:after="0"/>
        <w:rPr>
          <w:rFonts w:asciiTheme="minorHAnsi" w:hAnsiTheme="minorHAnsi" w:cstheme="minorHAnsi"/>
          <w:noProof/>
          <w:color w:val="002060"/>
          <w:sz w:val="24"/>
          <w:szCs w:val="24"/>
        </w:rPr>
      </w:pPr>
      <w:r w:rsidRPr="004F0156">
        <w:rPr>
          <w:rFonts w:asciiTheme="minorHAnsi" w:hAnsiTheme="minorHAnsi" w:cstheme="minorHAnsi"/>
          <w:lang w:val="en-GB"/>
        </w:rPr>
        <w:t>Connecting Care</w:t>
      </w:r>
      <w:r w:rsidR="00C6591F" w:rsidRPr="004F0156">
        <w:rPr>
          <w:rFonts w:asciiTheme="minorHAnsi" w:hAnsiTheme="minorHAnsi" w:cstheme="minorHAnsi"/>
          <w:lang w:val="en-GB"/>
        </w:rPr>
        <w:t xml:space="preserve"> </w:t>
      </w:r>
      <w:r w:rsidRPr="004F0156">
        <w:rPr>
          <w:rFonts w:asciiTheme="minorHAnsi" w:hAnsiTheme="minorHAnsi" w:cstheme="minorHAnsi"/>
          <w:lang w:val="en-GB"/>
        </w:rPr>
        <w:t xml:space="preserve">enables a range of health care organisations, including local NHS hospital, the Ambulance Service and the Out of Hours service provided by </w:t>
      </w:r>
      <w:proofErr w:type="spellStart"/>
      <w:r w:rsidRPr="004F0156">
        <w:rPr>
          <w:rFonts w:asciiTheme="minorHAnsi" w:hAnsiTheme="minorHAnsi" w:cstheme="minorHAnsi"/>
          <w:lang w:val="en-GB"/>
        </w:rPr>
        <w:t>Brisdoc</w:t>
      </w:r>
      <w:proofErr w:type="spellEnd"/>
      <w:r w:rsidRPr="004F0156">
        <w:rPr>
          <w:rFonts w:asciiTheme="minorHAnsi" w:hAnsiTheme="minorHAnsi" w:cstheme="minorHAnsi"/>
          <w:lang w:val="en-GB"/>
        </w:rPr>
        <w:t>. This information can be read by the healthcare professional to improve the patients care, but they are not able to amend the GP medical record.</w:t>
      </w:r>
      <w:r w:rsidR="00F251D2" w:rsidRPr="004F0156">
        <w:rPr>
          <w:rFonts w:asciiTheme="minorHAnsi" w:hAnsiTheme="minorHAnsi" w:cstheme="minorHAnsi"/>
          <w:noProof/>
          <w:color w:val="002060"/>
          <w:sz w:val="24"/>
          <w:szCs w:val="24"/>
        </w:rPr>
        <w:t xml:space="preserve"> </w:t>
      </w:r>
    </w:p>
    <w:p w14:paraId="41E4060B" w14:textId="652EBBC0" w:rsidR="00113749" w:rsidRPr="004F0156" w:rsidRDefault="00C6625C" w:rsidP="00DD2B61">
      <w:pPr>
        <w:pStyle w:val="BodyText"/>
        <w:spacing w:before="0" w:after="0"/>
        <w:rPr>
          <w:rFonts w:asciiTheme="minorHAnsi" w:hAnsiTheme="minorHAnsi" w:cstheme="minorHAnsi"/>
          <w:lang w:val="en-GB"/>
        </w:rPr>
      </w:pPr>
      <w:r w:rsidRPr="004F0156">
        <w:rPr>
          <w:rFonts w:asciiTheme="minorHAnsi" w:hAnsiTheme="minorHAnsi" w:cstheme="minorHAnsi"/>
          <w:noProof/>
          <w:color w:val="002060"/>
          <w:sz w:val="24"/>
          <w:szCs w:val="24"/>
        </w:rPr>
        <w:drawing>
          <wp:anchor distT="0" distB="0" distL="114300" distR="114300" simplePos="0" relativeHeight="251658248" behindDoc="0" locked="0" layoutInCell="1" allowOverlap="1" wp14:anchorId="3DB155D3" wp14:editId="543806BF">
            <wp:simplePos x="0" y="0"/>
            <wp:positionH relativeFrom="column">
              <wp:posOffset>4597400</wp:posOffset>
            </wp:positionH>
            <wp:positionV relativeFrom="paragraph">
              <wp:posOffset>5715</wp:posOffset>
            </wp:positionV>
            <wp:extent cx="1160780" cy="828040"/>
            <wp:effectExtent l="0" t="0" r="1270" b="0"/>
            <wp:wrapSquare wrapText="bothSides"/>
            <wp:docPr id="3" name="Picture 3" descr="Image result for connecting ca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mage result for connecting care"/>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160780" cy="82804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5B60992" w14:textId="43D1DD97" w:rsidR="00E91F5A" w:rsidRPr="004F0156" w:rsidRDefault="007B1F04" w:rsidP="00DD2B61">
      <w:pPr>
        <w:pStyle w:val="BodyText"/>
        <w:spacing w:before="0" w:after="0"/>
        <w:rPr>
          <w:rFonts w:asciiTheme="minorHAnsi" w:hAnsiTheme="minorHAnsi" w:cstheme="minorHAnsi"/>
          <w:lang w:val="en-GB"/>
        </w:rPr>
      </w:pPr>
      <w:r w:rsidRPr="004F0156">
        <w:rPr>
          <w:rFonts w:asciiTheme="minorHAnsi" w:hAnsiTheme="minorHAnsi" w:cstheme="minorHAnsi"/>
        </w:rPr>
        <w:t>You can find more information available on their website and view their Privacy Notice directly using this link</w:t>
      </w:r>
      <w:r w:rsidR="0068500F" w:rsidRPr="004F0156">
        <w:rPr>
          <w:rFonts w:asciiTheme="minorHAnsi" w:hAnsiTheme="minorHAnsi" w:cstheme="minorHAnsi"/>
          <w:lang w:val="en-GB"/>
        </w:rPr>
        <w:t>:</w:t>
      </w:r>
      <w:r w:rsidR="00F749CC" w:rsidRPr="004F0156">
        <w:rPr>
          <w:rFonts w:asciiTheme="minorHAnsi" w:hAnsiTheme="minorHAnsi" w:cstheme="minorHAnsi"/>
          <w:lang w:val="en-GB"/>
        </w:rPr>
        <w:t xml:space="preserve"> </w:t>
      </w:r>
      <w:hyperlink r:id="rId19" w:history="1">
        <w:r w:rsidR="00392B0C" w:rsidRPr="004F0156">
          <w:rPr>
            <w:rStyle w:val="Hyperlink"/>
            <w:rFonts w:asciiTheme="minorHAnsi" w:hAnsiTheme="minorHAnsi" w:cstheme="minorHAnsi"/>
            <w:lang w:val="en-GB"/>
          </w:rPr>
          <w:t>What if I don’t want my information shared?</w:t>
        </w:r>
      </w:hyperlink>
    </w:p>
    <w:p w14:paraId="0EEBD385" w14:textId="77777777" w:rsidR="0068500F" w:rsidRPr="004F0156" w:rsidRDefault="0068500F" w:rsidP="00DD2B61">
      <w:pPr>
        <w:pStyle w:val="BodyText"/>
        <w:spacing w:before="0" w:after="0"/>
        <w:rPr>
          <w:rFonts w:asciiTheme="minorHAnsi" w:hAnsiTheme="minorHAnsi" w:cstheme="minorHAnsi"/>
          <w:lang w:val="en-GB"/>
        </w:rPr>
      </w:pPr>
    </w:p>
    <w:p w14:paraId="0F6E3EE2" w14:textId="6D7747C1" w:rsidR="00666B32" w:rsidRPr="00271A94" w:rsidRDefault="006E07A4" w:rsidP="00634ADC">
      <w:pPr>
        <w:pStyle w:val="Heading2"/>
        <w:numPr>
          <w:ilvl w:val="1"/>
          <w:numId w:val="14"/>
        </w:numPr>
        <w:spacing w:before="0" w:after="0"/>
        <w:rPr>
          <w:rFonts w:asciiTheme="minorHAnsi" w:hAnsiTheme="minorHAnsi" w:cstheme="minorHAnsi"/>
          <w:color w:val="0070C0"/>
        </w:rPr>
      </w:pPr>
      <w:bookmarkStart w:id="15" w:name="_Toc138085599"/>
      <w:r w:rsidRPr="00271A94">
        <w:rPr>
          <w:rFonts w:asciiTheme="minorHAnsi" w:hAnsiTheme="minorHAnsi" w:cstheme="minorHAnsi"/>
          <w:color w:val="0070C0"/>
          <w:lang w:val="en-GB"/>
        </w:rPr>
        <w:t>One Care</w:t>
      </w:r>
      <w:bookmarkEnd w:id="15"/>
    </w:p>
    <w:p w14:paraId="5B86E5BB" w14:textId="6C1E7EE6" w:rsidR="009F139D" w:rsidRPr="004F0156" w:rsidRDefault="009F139D" w:rsidP="00DD2B61">
      <w:pPr>
        <w:pStyle w:val="BodyText"/>
        <w:spacing w:before="0" w:after="0"/>
        <w:rPr>
          <w:rFonts w:asciiTheme="minorHAnsi" w:hAnsiTheme="minorHAnsi" w:cstheme="minorHAnsi"/>
          <w:lang w:val="en-GB"/>
        </w:rPr>
      </w:pPr>
      <w:r w:rsidRPr="004F0156">
        <w:rPr>
          <w:rFonts w:asciiTheme="minorHAnsi" w:hAnsiTheme="minorHAnsi" w:cstheme="minorHAnsi"/>
        </w:rPr>
        <w:t>This agreement allows patients from the surgery to be seen and treated by GPs from other surgeries in the evening and at weekend. The agreement allows a GP in other localities to access the GP record securely and allows information about the consultation to be written into the record.</w:t>
      </w:r>
      <w:r w:rsidRPr="004F0156">
        <w:rPr>
          <w:rFonts w:asciiTheme="minorHAnsi" w:hAnsiTheme="minorHAnsi" w:cstheme="minorHAnsi"/>
          <w:lang w:val="en-GB"/>
        </w:rPr>
        <w:t xml:space="preserve"> </w:t>
      </w:r>
    </w:p>
    <w:p w14:paraId="409F02B1" w14:textId="327BB5DD" w:rsidR="00113749" w:rsidRPr="004F0156" w:rsidRDefault="00113749" w:rsidP="00DD2B61">
      <w:pPr>
        <w:pStyle w:val="BodyText"/>
        <w:spacing w:before="0" w:after="0"/>
        <w:rPr>
          <w:rFonts w:asciiTheme="minorHAnsi" w:hAnsiTheme="minorHAnsi" w:cstheme="minorHAnsi"/>
          <w:lang w:val="en-GB"/>
        </w:rPr>
      </w:pPr>
    </w:p>
    <w:p w14:paraId="062A8923" w14:textId="55FB954F" w:rsidR="009F139D" w:rsidRPr="004F0156" w:rsidRDefault="00C6625C" w:rsidP="00DD2B61">
      <w:pPr>
        <w:pStyle w:val="BodyText"/>
        <w:spacing w:before="0" w:after="0"/>
        <w:rPr>
          <w:rFonts w:asciiTheme="minorHAnsi" w:hAnsiTheme="minorHAnsi" w:cstheme="minorHAnsi"/>
          <w:lang w:val="en-GB"/>
        </w:rPr>
      </w:pPr>
      <w:r w:rsidRPr="004F0156">
        <w:rPr>
          <w:rFonts w:asciiTheme="minorHAnsi" w:hAnsiTheme="minorHAnsi" w:cstheme="minorHAnsi"/>
          <w:noProof/>
          <w:color w:val="002060"/>
          <w:sz w:val="24"/>
          <w:szCs w:val="24"/>
        </w:rPr>
        <w:drawing>
          <wp:anchor distT="0" distB="0" distL="114300" distR="114300" simplePos="0" relativeHeight="251658250" behindDoc="0" locked="0" layoutInCell="1" allowOverlap="1" wp14:anchorId="4E91C132" wp14:editId="0467AF2C">
            <wp:simplePos x="0" y="0"/>
            <wp:positionH relativeFrom="column">
              <wp:posOffset>3947795</wp:posOffset>
            </wp:positionH>
            <wp:positionV relativeFrom="paragraph">
              <wp:posOffset>10160</wp:posOffset>
            </wp:positionV>
            <wp:extent cx="1807210" cy="393065"/>
            <wp:effectExtent l="0" t="0" r="2540" b="6985"/>
            <wp:wrapSquare wrapText="bothSides"/>
            <wp:docPr id="4" name="Picture 4" descr="Image result for Onecare brist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Image result for Onecare bristol"/>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807210" cy="39306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13749" w:rsidRPr="004F0156">
        <w:rPr>
          <w:rFonts w:asciiTheme="minorHAnsi" w:hAnsiTheme="minorHAnsi" w:cstheme="minorHAnsi"/>
        </w:rPr>
        <w:t>You can find more information available on their website and view their Privacy Notice directly using this link</w:t>
      </w:r>
      <w:r w:rsidR="00113749" w:rsidRPr="004F0156">
        <w:rPr>
          <w:rFonts w:asciiTheme="minorHAnsi" w:hAnsiTheme="minorHAnsi" w:cstheme="minorHAnsi"/>
          <w:lang w:val="en-GB"/>
        </w:rPr>
        <w:t>:</w:t>
      </w:r>
      <w:r w:rsidRPr="004F0156">
        <w:rPr>
          <w:rFonts w:asciiTheme="minorHAnsi" w:hAnsiTheme="minorHAnsi" w:cstheme="minorHAnsi"/>
          <w:lang w:val="en-GB"/>
        </w:rPr>
        <w:t xml:space="preserve"> </w:t>
      </w:r>
      <w:hyperlink r:id="rId21" w:history="1">
        <w:proofErr w:type="spellStart"/>
        <w:r w:rsidR="00A022F4" w:rsidRPr="004F0156">
          <w:rPr>
            <w:rStyle w:val="Hyperlink"/>
            <w:rFonts w:asciiTheme="minorHAnsi" w:hAnsiTheme="minorHAnsi" w:cstheme="minorHAnsi"/>
            <w:lang w:val="en-GB"/>
          </w:rPr>
          <w:t>Onecare</w:t>
        </w:r>
        <w:proofErr w:type="spellEnd"/>
        <w:r w:rsidR="00A022F4" w:rsidRPr="004F0156">
          <w:rPr>
            <w:rStyle w:val="Hyperlink"/>
            <w:rFonts w:asciiTheme="minorHAnsi" w:hAnsiTheme="minorHAnsi" w:cstheme="minorHAnsi"/>
            <w:lang w:val="en-GB"/>
          </w:rPr>
          <w:t xml:space="preserve"> Privacy Policy</w:t>
        </w:r>
      </w:hyperlink>
    </w:p>
    <w:p w14:paraId="48873225" w14:textId="77777777" w:rsidR="00C93C3C" w:rsidRPr="004F0156" w:rsidRDefault="00C93C3C" w:rsidP="00DD2B61">
      <w:pPr>
        <w:pStyle w:val="BodyText"/>
        <w:spacing w:before="0" w:after="0"/>
        <w:rPr>
          <w:rFonts w:asciiTheme="minorHAnsi" w:hAnsiTheme="minorHAnsi" w:cstheme="minorHAnsi"/>
          <w:lang w:val="en-GB"/>
        </w:rPr>
      </w:pPr>
    </w:p>
    <w:p w14:paraId="0EBC4101" w14:textId="27ABC93A" w:rsidR="00C6625C" w:rsidRPr="00271A94" w:rsidRDefault="00C6625C" w:rsidP="00634ADC">
      <w:pPr>
        <w:pStyle w:val="Heading2"/>
        <w:numPr>
          <w:ilvl w:val="1"/>
          <w:numId w:val="15"/>
        </w:numPr>
        <w:spacing w:before="0" w:after="0"/>
        <w:rPr>
          <w:rFonts w:asciiTheme="minorHAnsi" w:hAnsiTheme="minorHAnsi" w:cstheme="minorHAnsi"/>
          <w:color w:val="0070C0"/>
          <w:lang w:val="en-GB"/>
        </w:rPr>
      </w:pPr>
      <w:bookmarkStart w:id="16" w:name="_Toc138085600"/>
      <w:r w:rsidRPr="00271A94">
        <w:rPr>
          <w:rFonts w:asciiTheme="minorHAnsi" w:hAnsiTheme="minorHAnsi" w:cstheme="minorHAnsi"/>
          <w:color w:val="0070C0"/>
          <w:lang w:val="en-GB"/>
        </w:rPr>
        <w:lastRenderedPageBreak/>
        <w:t>St Peter’s Hospice</w:t>
      </w:r>
      <w:bookmarkEnd w:id="16"/>
    </w:p>
    <w:p w14:paraId="04537F0E" w14:textId="63172F21" w:rsidR="00C6625C" w:rsidRPr="004F0156" w:rsidRDefault="00D97562"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This agreement enables hospice staff to read the records of patients in their care. This information can be read by the healthcare professional to improve the patients care, but they are not able to amend the GP medical record.</w:t>
      </w:r>
    </w:p>
    <w:p w14:paraId="16C28A8B" w14:textId="756258DA" w:rsidR="00C6625C" w:rsidRPr="004F0156" w:rsidRDefault="00EA2AB5" w:rsidP="00DD2B61">
      <w:pPr>
        <w:pStyle w:val="BodyText"/>
        <w:spacing w:before="0" w:after="0"/>
        <w:rPr>
          <w:rFonts w:asciiTheme="minorHAnsi" w:hAnsiTheme="minorHAnsi" w:cstheme="minorHAnsi"/>
        </w:rPr>
      </w:pPr>
      <w:r w:rsidRPr="004F0156">
        <w:rPr>
          <w:rFonts w:asciiTheme="minorHAnsi" w:hAnsiTheme="minorHAnsi" w:cstheme="minorHAnsi"/>
          <w:noProof/>
          <w:color w:val="002060"/>
          <w:sz w:val="24"/>
          <w:szCs w:val="24"/>
        </w:rPr>
        <w:drawing>
          <wp:anchor distT="0" distB="0" distL="114300" distR="114300" simplePos="0" relativeHeight="251658244" behindDoc="0" locked="0" layoutInCell="1" allowOverlap="1" wp14:anchorId="2E04ECDA" wp14:editId="334FF984">
            <wp:simplePos x="0" y="0"/>
            <wp:positionH relativeFrom="column">
              <wp:posOffset>4490085</wp:posOffset>
            </wp:positionH>
            <wp:positionV relativeFrom="paragraph">
              <wp:posOffset>-121920</wp:posOffset>
            </wp:positionV>
            <wp:extent cx="1052195" cy="673100"/>
            <wp:effectExtent l="0" t="0" r="0" b="0"/>
            <wp:wrapSquare wrapText="bothSides"/>
            <wp:docPr id="5" name="Picture 5" descr="Image result for st peters hosp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Image result for st peters hospice"/>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052195" cy="6731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D97562"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3" w:history="1">
        <w:r w:rsidR="00641129" w:rsidRPr="004F0156">
          <w:rPr>
            <w:rStyle w:val="Hyperlink"/>
            <w:rFonts w:asciiTheme="minorHAnsi" w:hAnsiTheme="minorHAnsi" w:cstheme="minorHAnsi"/>
            <w:lang w:val="en-GB" w:eastAsia="en-US"/>
          </w:rPr>
          <w:t>St Peter’s Hospice Privacy Policy</w:t>
        </w:r>
      </w:hyperlink>
    </w:p>
    <w:p w14:paraId="32BB3878" w14:textId="64BCB7E4" w:rsidR="00C6625C" w:rsidRPr="00271A94" w:rsidRDefault="00EA2AB5" w:rsidP="00634ADC">
      <w:pPr>
        <w:pStyle w:val="Heading2"/>
        <w:numPr>
          <w:ilvl w:val="1"/>
          <w:numId w:val="15"/>
        </w:numPr>
        <w:spacing w:before="0" w:after="0"/>
        <w:rPr>
          <w:rFonts w:asciiTheme="minorHAnsi" w:hAnsiTheme="minorHAnsi" w:cstheme="minorHAnsi"/>
          <w:color w:val="0070C0"/>
          <w:lang w:val="en-GB"/>
        </w:rPr>
      </w:pPr>
      <w:bookmarkStart w:id="17" w:name="_Toc138085601"/>
      <w:proofErr w:type="spellStart"/>
      <w:r w:rsidRPr="00271A94">
        <w:rPr>
          <w:rFonts w:asciiTheme="minorHAnsi" w:hAnsiTheme="minorHAnsi" w:cstheme="minorHAnsi"/>
          <w:color w:val="0070C0"/>
          <w:lang w:val="en-GB"/>
        </w:rPr>
        <w:t>AccuRX</w:t>
      </w:r>
      <w:bookmarkEnd w:id="17"/>
      <w:proofErr w:type="spellEnd"/>
    </w:p>
    <w:p w14:paraId="393D7EAD" w14:textId="0E102CD0" w:rsidR="003219DE" w:rsidRPr="004F0156" w:rsidRDefault="008D5512"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AccuRX</w:t>
      </w:r>
      <w:proofErr w:type="spellEnd"/>
      <w:r w:rsidRPr="004F0156">
        <w:rPr>
          <w:rFonts w:asciiTheme="minorHAnsi" w:hAnsiTheme="minorHAnsi" w:cstheme="minorHAnsi"/>
          <w:lang w:val="en-GB" w:eastAsia="en-US"/>
        </w:rPr>
        <w:t xml:space="preserve"> is a British software company that has developed a messaging service for doctor surgeries to communicate with patients via SMS and Video messaging. </w:t>
      </w:r>
      <w:r w:rsidR="00036DC4" w:rsidRPr="004F0156">
        <w:rPr>
          <w:rFonts w:asciiTheme="minorHAnsi" w:hAnsiTheme="minorHAnsi" w:cstheme="minorHAnsi"/>
          <w:noProof/>
          <w:color w:val="002060"/>
          <w:sz w:val="24"/>
          <w:szCs w:val="24"/>
        </w:rPr>
        <w:drawing>
          <wp:anchor distT="0" distB="0" distL="114300" distR="114300" simplePos="0" relativeHeight="251658245" behindDoc="0" locked="0" layoutInCell="1" allowOverlap="1" wp14:anchorId="36173DB1" wp14:editId="611A83D2">
            <wp:simplePos x="0" y="0"/>
            <wp:positionH relativeFrom="column">
              <wp:posOffset>4287623</wp:posOffset>
            </wp:positionH>
            <wp:positionV relativeFrom="paragraph">
              <wp:posOffset>459208</wp:posOffset>
            </wp:positionV>
            <wp:extent cx="1473835" cy="490855"/>
            <wp:effectExtent l="0" t="0" r="0" b="4445"/>
            <wp:wrapSquare wrapText="bothSides"/>
            <wp:docPr id="38" name="Picture 38" descr="Image result for Accur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Accurx"/>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473835" cy="490855"/>
                    </a:xfrm>
                    <a:prstGeom prst="rect">
                      <a:avLst/>
                    </a:prstGeom>
                    <a:noFill/>
                    <a:ln>
                      <a:noFill/>
                    </a:ln>
                  </pic:spPr>
                </pic:pic>
              </a:graphicData>
            </a:graphic>
          </wp:anchor>
        </w:drawing>
      </w:r>
    </w:p>
    <w:p w14:paraId="1C775DD5" w14:textId="31068A5D" w:rsidR="004A3D99" w:rsidRPr="004F0156" w:rsidRDefault="004A3D99"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5" w:history="1">
        <w:proofErr w:type="spellStart"/>
        <w:r w:rsidR="00C907D0" w:rsidRPr="004F0156">
          <w:rPr>
            <w:rStyle w:val="Hyperlink"/>
            <w:rFonts w:asciiTheme="minorHAnsi" w:hAnsiTheme="minorHAnsi" w:cstheme="minorHAnsi"/>
            <w:lang w:val="en-GB" w:eastAsia="en-US"/>
          </w:rPr>
          <w:t>AccuRX</w:t>
        </w:r>
        <w:proofErr w:type="spellEnd"/>
        <w:r w:rsidR="00C907D0" w:rsidRPr="004F0156">
          <w:rPr>
            <w:rStyle w:val="Hyperlink"/>
            <w:rFonts w:asciiTheme="minorHAnsi" w:hAnsiTheme="minorHAnsi" w:cstheme="minorHAnsi"/>
            <w:lang w:val="en-GB" w:eastAsia="en-US"/>
          </w:rPr>
          <w:t xml:space="preserve"> Privacy policy</w:t>
        </w:r>
      </w:hyperlink>
    </w:p>
    <w:p w14:paraId="4A9C548F" w14:textId="137592C5" w:rsidR="00C6625C" w:rsidRPr="00271A94" w:rsidRDefault="00036DC4" w:rsidP="00634ADC">
      <w:pPr>
        <w:pStyle w:val="Heading2"/>
        <w:numPr>
          <w:ilvl w:val="1"/>
          <w:numId w:val="15"/>
        </w:numPr>
        <w:spacing w:before="0" w:after="0"/>
        <w:rPr>
          <w:rFonts w:asciiTheme="minorHAnsi" w:hAnsiTheme="minorHAnsi" w:cstheme="minorHAnsi"/>
          <w:color w:val="0070C0"/>
          <w:lang w:val="en-GB"/>
        </w:rPr>
      </w:pPr>
      <w:bookmarkStart w:id="18" w:name="_Toc138085602"/>
      <w:r w:rsidRPr="00271A94">
        <w:rPr>
          <w:rFonts w:asciiTheme="minorHAnsi" w:hAnsiTheme="minorHAnsi" w:cstheme="minorHAnsi"/>
          <w:color w:val="0070C0"/>
          <w:lang w:val="en-GB"/>
        </w:rPr>
        <w:t>EMIS Health</w:t>
      </w:r>
      <w:bookmarkEnd w:id="18"/>
    </w:p>
    <w:p w14:paraId="208C4717" w14:textId="54E64873" w:rsidR="00036DC4" w:rsidRPr="004F0156" w:rsidRDefault="0077301D"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8246" behindDoc="0" locked="0" layoutInCell="1" allowOverlap="1" wp14:anchorId="5D402315" wp14:editId="5140053A">
            <wp:simplePos x="0" y="0"/>
            <wp:positionH relativeFrom="column">
              <wp:posOffset>4458143</wp:posOffset>
            </wp:positionH>
            <wp:positionV relativeFrom="paragraph">
              <wp:posOffset>512341</wp:posOffset>
            </wp:positionV>
            <wp:extent cx="1286510" cy="516255"/>
            <wp:effectExtent l="0" t="0" r="8890" b="0"/>
            <wp:wrapSquare wrapText="bothSides"/>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286510" cy="51625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77DA7" w:rsidRPr="004F0156">
        <w:rPr>
          <w:rFonts w:asciiTheme="minorHAnsi" w:hAnsiTheme="minorHAnsi" w:cstheme="minorHAnsi"/>
          <w:lang w:val="en-GB" w:eastAsia="en-US"/>
        </w:rPr>
        <w:t xml:space="preserve">EMIS Health-formerly known as </w:t>
      </w:r>
      <w:proofErr w:type="spellStart"/>
      <w:r w:rsidR="00C77DA7" w:rsidRPr="004F0156">
        <w:rPr>
          <w:rFonts w:asciiTheme="minorHAnsi" w:hAnsiTheme="minorHAnsi" w:cstheme="minorHAnsi"/>
          <w:lang w:val="en-GB" w:eastAsia="en-US"/>
        </w:rPr>
        <w:t>Egton</w:t>
      </w:r>
      <w:proofErr w:type="spellEnd"/>
      <w:r w:rsidR="00C77DA7" w:rsidRPr="004F0156">
        <w:rPr>
          <w:rFonts w:asciiTheme="minorHAnsi" w:hAnsiTheme="minorHAnsi" w:cstheme="minorHAnsi"/>
          <w:lang w:val="en-GB" w:eastAsia="en-US"/>
        </w:rPr>
        <w:t xml:space="preserve"> Medical Information Systems, supplies electronic patient record systems and software used in primary care, acute care and community pharmacy in the United Kingdom.</w:t>
      </w:r>
    </w:p>
    <w:p w14:paraId="2707BE8B" w14:textId="76C34459" w:rsidR="006C7B35" w:rsidRPr="004F0156" w:rsidRDefault="006C7B35"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7" w:history="1">
        <w:r w:rsidR="00262C8A" w:rsidRPr="004F0156">
          <w:rPr>
            <w:rStyle w:val="Hyperlink"/>
            <w:rFonts w:asciiTheme="minorHAnsi" w:hAnsiTheme="minorHAnsi" w:cstheme="minorHAnsi"/>
            <w:lang w:val="en-GB" w:eastAsia="en-US"/>
          </w:rPr>
          <w:t>EMIS Group Privacy Notice</w:t>
        </w:r>
      </w:hyperlink>
    </w:p>
    <w:p w14:paraId="6A891B34" w14:textId="0E30B961" w:rsidR="00C6625C" w:rsidRPr="00271A94" w:rsidRDefault="00477933" w:rsidP="00634ADC">
      <w:pPr>
        <w:pStyle w:val="Heading2"/>
        <w:numPr>
          <w:ilvl w:val="1"/>
          <w:numId w:val="15"/>
        </w:numPr>
        <w:spacing w:before="0" w:after="0"/>
        <w:rPr>
          <w:rFonts w:asciiTheme="minorHAnsi" w:hAnsiTheme="minorHAnsi" w:cstheme="minorHAnsi"/>
          <w:color w:val="0070C0"/>
          <w:lang w:val="en-GB"/>
        </w:rPr>
      </w:pPr>
      <w:bookmarkStart w:id="19" w:name="_Toc138085603"/>
      <w:proofErr w:type="spellStart"/>
      <w:r w:rsidRPr="00271A94">
        <w:rPr>
          <w:rFonts w:asciiTheme="minorHAnsi" w:hAnsiTheme="minorHAnsi" w:cstheme="minorHAnsi"/>
          <w:color w:val="0070C0"/>
          <w:lang w:val="en-GB"/>
        </w:rPr>
        <w:t>E</w:t>
      </w:r>
      <w:r w:rsidR="009D4001" w:rsidRPr="00271A94">
        <w:rPr>
          <w:rFonts w:asciiTheme="minorHAnsi" w:hAnsiTheme="minorHAnsi" w:cstheme="minorHAnsi"/>
          <w:color w:val="0070C0"/>
          <w:lang w:val="en-GB"/>
        </w:rPr>
        <w:t>consult</w:t>
      </w:r>
      <w:bookmarkEnd w:id="19"/>
      <w:proofErr w:type="spellEnd"/>
    </w:p>
    <w:p w14:paraId="68B35B98" w14:textId="6A54A6F7" w:rsidR="00477933" w:rsidRPr="004F0156" w:rsidRDefault="005E5A90"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Econsult</w:t>
      </w:r>
      <w:proofErr w:type="spellEnd"/>
      <w:r w:rsidRPr="004F0156">
        <w:rPr>
          <w:rFonts w:asciiTheme="minorHAnsi" w:hAnsiTheme="minorHAnsi" w:cstheme="minorHAnsi"/>
          <w:lang w:val="en-GB" w:eastAsia="en-US"/>
        </w:rPr>
        <w:t xml:space="preserve"> Health is a collection of digital triage solutions for Primary and Emergency Care eConsult enables NHS based GP practices to offer online consultations to their patients. This allows patients to submit their symptoms or requests to their own GP electronically, and offers around the clock NHS self-help information, signposting to services, and a symptom checker.</w:t>
      </w:r>
    </w:p>
    <w:p w14:paraId="584F0906" w14:textId="46C1BD10" w:rsidR="005E5A90" w:rsidRPr="004F0156" w:rsidRDefault="00C93B64" w:rsidP="00DD2B61">
      <w:pPr>
        <w:pStyle w:val="BodyText"/>
        <w:spacing w:before="0" w:after="0"/>
        <w:rPr>
          <w:rFonts w:asciiTheme="minorHAnsi" w:hAnsiTheme="minorHAnsi" w:cstheme="minorHAnsi"/>
        </w:rPr>
      </w:pPr>
      <w:r w:rsidRPr="004F0156">
        <w:rPr>
          <w:rFonts w:asciiTheme="minorHAnsi" w:hAnsiTheme="minorHAnsi" w:cstheme="minorHAnsi"/>
          <w:noProof/>
        </w:rPr>
        <w:drawing>
          <wp:anchor distT="0" distB="0" distL="114300" distR="114300" simplePos="0" relativeHeight="251658240" behindDoc="0" locked="0" layoutInCell="1" allowOverlap="1" wp14:anchorId="27542B3B" wp14:editId="2015582A">
            <wp:simplePos x="0" y="0"/>
            <wp:positionH relativeFrom="column">
              <wp:posOffset>4252595</wp:posOffset>
            </wp:positionH>
            <wp:positionV relativeFrom="paragraph">
              <wp:posOffset>11430</wp:posOffset>
            </wp:positionV>
            <wp:extent cx="1504950" cy="610235"/>
            <wp:effectExtent l="0" t="0" r="0" b="0"/>
            <wp:wrapSquare wrapText="bothSides"/>
            <wp:docPr id="6" name="Picture 6"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picture containing logo&#10;&#10;Description automatically generated"/>
                    <pic:cNvPicPr/>
                  </pic:nvPicPr>
                  <pic:blipFill>
                    <a:blip r:embed="rId28">
                      <a:extLst>
                        <a:ext uri="{28A0092B-C50C-407E-A947-70E740481C1C}">
                          <a14:useLocalDpi xmlns:a14="http://schemas.microsoft.com/office/drawing/2010/main" val="0"/>
                        </a:ext>
                      </a:extLst>
                    </a:blip>
                    <a:stretch>
                      <a:fillRect/>
                    </a:stretch>
                  </pic:blipFill>
                  <pic:spPr>
                    <a:xfrm>
                      <a:off x="0" y="0"/>
                      <a:ext cx="1504950" cy="610235"/>
                    </a:xfrm>
                    <a:prstGeom prst="rect">
                      <a:avLst/>
                    </a:prstGeom>
                  </pic:spPr>
                </pic:pic>
              </a:graphicData>
            </a:graphic>
            <wp14:sizeRelH relativeFrom="margin">
              <wp14:pctWidth>0</wp14:pctWidth>
            </wp14:sizeRelH>
            <wp14:sizeRelV relativeFrom="margin">
              <wp14:pctHeight>0</wp14:pctHeight>
            </wp14:sizeRelV>
          </wp:anchor>
        </w:drawing>
      </w:r>
      <w:r w:rsidR="005E5A90"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9" w:history="1">
        <w:proofErr w:type="spellStart"/>
        <w:r w:rsidR="005E5A90" w:rsidRPr="004F0156">
          <w:rPr>
            <w:rStyle w:val="Hyperlink"/>
            <w:rFonts w:asciiTheme="minorHAnsi" w:hAnsiTheme="minorHAnsi" w:cstheme="minorHAnsi"/>
            <w:lang w:val="en-GB" w:eastAsia="en-US"/>
          </w:rPr>
          <w:t>econsult</w:t>
        </w:r>
        <w:proofErr w:type="spellEnd"/>
        <w:r w:rsidR="005E5A90" w:rsidRPr="004F0156">
          <w:rPr>
            <w:rStyle w:val="Hyperlink"/>
            <w:rFonts w:asciiTheme="minorHAnsi" w:hAnsiTheme="minorHAnsi" w:cstheme="minorHAnsi"/>
            <w:lang w:val="en-GB" w:eastAsia="en-US"/>
          </w:rPr>
          <w:t xml:space="preserve"> Privacy Poli</w:t>
        </w:r>
        <w:r w:rsidR="002A6E0C" w:rsidRPr="004F0156">
          <w:rPr>
            <w:rStyle w:val="Hyperlink"/>
            <w:rFonts w:asciiTheme="minorHAnsi" w:hAnsiTheme="minorHAnsi" w:cstheme="minorHAnsi"/>
            <w:lang w:val="en-GB" w:eastAsia="en-US"/>
          </w:rPr>
          <w:t>cies</w:t>
        </w:r>
      </w:hyperlink>
    </w:p>
    <w:p w14:paraId="464371B0" w14:textId="04367F95" w:rsidR="00C6625C" w:rsidRPr="00831CA2" w:rsidRDefault="003534D8" w:rsidP="00634ADC">
      <w:pPr>
        <w:pStyle w:val="Heading2"/>
        <w:numPr>
          <w:ilvl w:val="1"/>
          <w:numId w:val="15"/>
        </w:numPr>
        <w:spacing w:before="0" w:after="0"/>
        <w:rPr>
          <w:rFonts w:asciiTheme="minorHAnsi" w:hAnsiTheme="minorHAnsi" w:cstheme="minorHAnsi"/>
          <w:color w:val="0070C0"/>
          <w:lang w:val="en-GB"/>
        </w:rPr>
      </w:pPr>
      <w:bookmarkStart w:id="20" w:name="_Toc138085604"/>
      <w:r w:rsidRPr="00831CA2">
        <w:rPr>
          <w:rFonts w:asciiTheme="minorHAnsi" w:hAnsiTheme="minorHAnsi" w:cstheme="minorHAnsi"/>
          <w:color w:val="0070C0"/>
          <w:lang w:val="en-GB"/>
        </w:rPr>
        <w:t>Ask my GP</w:t>
      </w:r>
      <w:bookmarkEnd w:id="20"/>
    </w:p>
    <w:p w14:paraId="39C9323F" w14:textId="71FCF491" w:rsidR="003534D8" w:rsidRPr="004F0156" w:rsidRDefault="00332CC0"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AskmyGP</w:t>
      </w:r>
      <w:proofErr w:type="spellEnd"/>
      <w:r w:rsidRPr="004F0156">
        <w:rPr>
          <w:rFonts w:asciiTheme="minorHAnsi" w:hAnsiTheme="minorHAnsi" w:cstheme="minorHAnsi"/>
          <w:lang w:val="en-GB" w:eastAsia="en-US"/>
        </w:rPr>
        <w:t xml:space="preserve"> is an online consultation and workflow system that helps GPs manage patient caseload through operational change and digital triage. Making it easier for patients to talk to their own doctor and help GPs to prioritise and deliver care through message, phone, and video.</w:t>
      </w:r>
    </w:p>
    <w:p w14:paraId="0EF5AD16" w14:textId="31A419BD" w:rsidR="00332CC0" w:rsidRPr="004F0156" w:rsidRDefault="005D0821"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8241" behindDoc="0" locked="0" layoutInCell="1" allowOverlap="1" wp14:anchorId="78209C0E" wp14:editId="6DE411C8">
            <wp:simplePos x="0" y="0"/>
            <wp:positionH relativeFrom="column">
              <wp:posOffset>4233545</wp:posOffset>
            </wp:positionH>
            <wp:positionV relativeFrom="paragraph">
              <wp:posOffset>8890</wp:posOffset>
            </wp:positionV>
            <wp:extent cx="1514475" cy="534035"/>
            <wp:effectExtent l="0" t="0" r="9525" b="0"/>
            <wp:wrapSquare wrapText="bothSides"/>
            <wp:docPr id="8" name="Picture 8"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icture containing graphical user interface&#10;&#10;Description automatically generated"/>
                    <pic:cNvPicPr/>
                  </pic:nvPicPr>
                  <pic:blipFill>
                    <a:blip r:embed="rId30">
                      <a:extLst>
                        <a:ext uri="{28A0092B-C50C-407E-A947-70E740481C1C}">
                          <a14:useLocalDpi xmlns:a14="http://schemas.microsoft.com/office/drawing/2010/main" val="0"/>
                        </a:ext>
                      </a:extLst>
                    </a:blip>
                    <a:stretch>
                      <a:fillRect/>
                    </a:stretch>
                  </pic:blipFill>
                  <pic:spPr>
                    <a:xfrm>
                      <a:off x="0" y="0"/>
                      <a:ext cx="1514475" cy="534035"/>
                    </a:xfrm>
                    <a:prstGeom prst="rect">
                      <a:avLst/>
                    </a:prstGeom>
                  </pic:spPr>
                </pic:pic>
              </a:graphicData>
            </a:graphic>
            <wp14:sizeRelH relativeFrom="margin">
              <wp14:pctWidth>0</wp14:pctWidth>
            </wp14:sizeRelH>
            <wp14:sizeRelV relativeFrom="margin">
              <wp14:pctHeight>0</wp14:pctHeight>
            </wp14:sizeRelV>
          </wp:anchor>
        </w:drawing>
      </w:r>
      <w:r w:rsidR="00332CC0"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1" w:history="1">
        <w:proofErr w:type="spellStart"/>
        <w:r w:rsidR="00CB6E57" w:rsidRPr="004F0156">
          <w:rPr>
            <w:rStyle w:val="Hyperlink"/>
            <w:rFonts w:asciiTheme="minorHAnsi" w:hAnsiTheme="minorHAnsi" w:cstheme="minorHAnsi"/>
            <w:lang w:val="en-GB" w:eastAsia="en-US"/>
          </w:rPr>
          <w:t>askmyGP</w:t>
        </w:r>
        <w:proofErr w:type="spellEnd"/>
        <w:r w:rsidR="00CB6E57" w:rsidRPr="004F0156">
          <w:rPr>
            <w:rStyle w:val="Hyperlink"/>
            <w:rFonts w:asciiTheme="minorHAnsi" w:hAnsiTheme="minorHAnsi" w:cstheme="minorHAnsi"/>
            <w:lang w:val="en-GB" w:eastAsia="en-US"/>
          </w:rPr>
          <w:t xml:space="preserve"> Privacy Policy</w:t>
        </w:r>
      </w:hyperlink>
    </w:p>
    <w:p w14:paraId="1F15F504" w14:textId="2FE1587A" w:rsidR="00C6625C" w:rsidRPr="004F0156" w:rsidRDefault="00332CC0" w:rsidP="00634ADC">
      <w:pPr>
        <w:pStyle w:val="Heading2"/>
        <w:numPr>
          <w:ilvl w:val="1"/>
          <w:numId w:val="15"/>
        </w:numPr>
        <w:spacing w:before="0" w:after="0"/>
        <w:rPr>
          <w:rFonts w:asciiTheme="minorHAnsi" w:hAnsiTheme="minorHAnsi" w:cstheme="minorHAnsi"/>
          <w:lang w:val="en-GB"/>
        </w:rPr>
      </w:pPr>
      <w:bookmarkStart w:id="21" w:name="_Toc138085605"/>
      <w:r w:rsidRPr="00831CA2">
        <w:rPr>
          <w:rFonts w:asciiTheme="minorHAnsi" w:hAnsiTheme="minorHAnsi" w:cstheme="minorHAnsi"/>
          <w:color w:val="0070C0"/>
          <w:lang w:val="en-GB"/>
        </w:rPr>
        <w:t>Patient Access</w:t>
      </w:r>
      <w:bookmarkEnd w:id="21"/>
    </w:p>
    <w:p w14:paraId="75F5FDAC" w14:textId="064EE71D" w:rsidR="00332CC0" w:rsidRPr="004F0156" w:rsidRDefault="005D1339"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Patient Access-Patient Access connects you to local health services when you need them most. Book GP appointments, order repeat prescriptions and discover local health services for you or your family via your mobile or home computer.</w:t>
      </w:r>
    </w:p>
    <w:p w14:paraId="34F86466" w14:textId="75F4BB48" w:rsidR="005D1339" w:rsidRPr="004F0156" w:rsidRDefault="00D97A48"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8242" behindDoc="0" locked="0" layoutInCell="1" allowOverlap="1" wp14:anchorId="4AC6C2B5" wp14:editId="618B0D48">
            <wp:simplePos x="0" y="0"/>
            <wp:positionH relativeFrom="column">
              <wp:posOffset>4052570</wp:posOffset>
            </wp:positionH>
            <wp:positionV relativeFrom="paragraph">
              <wp:posOffset>186690</wp:posOffset>
            </wp:positionV>
            <wp:extent cx="1700530" cy="295275"/>
            <wp:effectExtent l="0" t="0" r="0" b="9525"/>
            <wp:wrapSquare wrapText="bothSides"/>
            <wp:docPr id="9" name="Picture 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Logo&#10;&#10;Description automatically generated"/>
                    <pic:cNvPicPr/>
                  </pic:nvPicPr>
                  <pic:blipFill>
                    <a:blip r:embed="rId32">
                      <a:extLst>
                        <a:ext uri="{28A0092B-C50C-407E-A947-70E740481C1C}">
                          <a14:useLocalDpi xmlns:a14="http://schemas.microsoft.com/office/drawing/2010/main" val="0"/>
                        </a:ext>
                      </a:extLst>
                    </a:blip>
                    <a:stretch>
                      <a:fillRect/>
                    </a:stretch>
                  </pic:blipFill>
                  <pic:spPr>
                    <a:xfrm>
                      <a:off x="0" y="0"/>
                      <a:ext cx="1700530" cy="295275"/>
                    </a:xfrm>
                    <a:prstGeom prst="rect">
                      <a:avLst/>
                    </a:prstGeom>
                  </pic:spPr>
                </pic:pic>
              </a:graphicData>
            </a:graphic>
          </wp:anchor>
        </w:drawing>
      </w:r>
      <w:r w:rsidR="005D1339"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3" w:history="1">
        <w:r w:rsidR="00401885" w:rsidRPr="004F0156">
          <w:rPr>
            <w:rStyle w:val="Hyperlink"/>
            <w:rFonts w:asciiTheme="minorHAnsi" w:hAnsiTheme="minorHAnsi" w:cstheme="minorHAnsi"/>
            <w:lang w:val="en-GB" w:eastAsia="en-US"/>
          </w:rPr>
          <w:t>Patient Access Privacy Policy</w:t>
        </w:r>
      </w:hyperlink>
    </w:p>
    <w:p w14:paraId="5A6C8A44" w14:textId="29E5AB0B" w:rsidR="00C6625C" w:rsidRPr="004F0156" w:rsidRDefault="008D54B9" w:rsidP="00634ADC">
      <w:pPr>
        <w:pStyle w:val="Heading2"/>
        <w:numPr>
          <w:ilvl w:val="1"/>
          <w:numId w:val="15"/>
        </w:numPr>
        <w:spacing w:before="0" w:after="0"/>
        <w:rPr>
          <w:rFonts w:asciiTheme="minorHAnsi" w:hAnsiTheme="minorHAnsi" w:cstheme="minorHAnsi"/>
          <w:lang w:val="en-GB"/>
        </w:rPr>
      </w:pPr>
      <w:bookmarkStart w:id="22" w:name="_Toc138085607"/>
      <w:proofErr w:type="spellStart"/>
      <w:r w:rsidRPr="00831CA2">
        <w:rPr>
          <w:rFonts w:asciiTheme="minorHAnsi" w:hAnsiTheme="minorHAnsi" w:cstheme="minorHAnsi"/>
          <w:color w:val="0070C0"/>
          <w:lang w:val="en-GB"/>
        </w:rPr>
        <w:t>GetUbetter</w:t>
      </w:r>
      <w:bookmarkEnd w:id="22"/>
      <w:proofErr w:type="spellEnd"/>
    </w:p>
    <w:p w14:paraId="6ADF7EB0" w14:textId="78CA2110" w:rsidR="008D54B9" w:rsidRPr="004F0156" w:rsidRDefault="005D7574"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8249" behindDoc="0" locked="0" layoutInCell="1" allowOverlap="1" wp14:anchorId="079BFB3C" wp14:editId="67F7E657">
            <wp:simplePos x="0" y="0"/>
            <wp:positionH relativeFrom="column">
              <wp:posOffset>4500245</wp:posOffset>
            </wp:positionH>
            <wp:positionV relativeFrom="paragraph">
              <wp:posOffset>349250</wp:posOffset>
            </wp:positionV>
            <wp:extent cx="1247775" cy="523240"/>
            <wp:effectExtent l="0" t="0" r="9525" b="0"/>
            <wp:wrapSquare wrapText="bothSides"/>
            <wp:docPr id="11" name="Picture 11" descr="Ic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Icon&#10;&#10;Description automatically generated with medium confidence"/>
                    <pic:cNvPicPr/>
                  </pic:nvPicPr>
                  <pic:blipFill>
                    <a:blip r:embed="rId34" cstate="print">
                      <a:extLst>
                        <a:ext uri="{28A0092B-C50C-407E-A947-70E740481C1C}">
                          <a14:useLocalDpi xmlns:a14="http://schemas.microsoft.com/office/drawing/2010/main" val="0"/>
                        </a:ext>
                      </a:extLst>
                    </a:blip>
                    <a:stretch>
                      <a:fillRect/>
                    </a:stretch>
                  </pic:blipFill>
                  <pic:spPr>
                    <a:xfrm>
                      <a:off x="0" y="0"/>
                      <a:ext cx="1247775" cy="523240"/>
                    </a:xfrm>
                    <a:prstGeom prst="rect">
                      <a:avLst/>
                    </a:prstGeom>
                  </pic:spPr>
                </pic:pic>
              </a:graphicData>
            </a:graphic>
            <wp14:sizeRelH relativeFrom="margin">
              <wp14:pctWidth>0</wp14:pctWidth>
            </wp14:sizeRelH>
            <wp14:sizeRelV relativeFrom="margin">
              <wp14:pctHeight>0</wp14:pctHeight>
            </wp14:sizeRelV>
          </wp:anchor>
        </w:drawing>
      </w:r>
      <w:proofErr w:type="spellStart"/>
      <w:r w:rsidR="00B51356" w:rsidRPr="004F0156">
        <w:rPr>
          <w:rFonts w:asciiTheme="minorHAnsi" w:hAnsiTheme="minorHAnsi" w:cstheme="minorHAnsi"/>
          <w:lang w:val="en-GB" w:eastAsia="en-US"/>
        </w:rPr>
        <w:t>GetUbetter</w:t>
      </w:r>
      <w:proofErr w:type="spellEnd"/>
      <w:r w:rsidR="00B51356" w:rsidRPr="004F0156">
        <w:rPr>
          <w:rFonts w:asciiTheme="minorHAnsi" w:hAnsiTheme="minorHAnsi" w:cstheme="minorHAnsi"/>
          <w:lang w:val="en-GB" w:eastAsia="en-US"/>
        </w:rPr>
        <w:t xml:space="preserve"> app</w:t>
      </w:r>
      <w:r w:rsidR="00C25FB5" w:rsidRPr="004F0156">
        <w:rPr>
          <w:rFonts w:asciiTheme="minorHAnsi" w:hAnsiTheme="minorHAnsi" w:cstheme="minorHAnsi"/>
          <w:lang w:val="en-GB" w:eastAsia="en-US"/>
        </w:rPr>
        <w:t xml:space="preserve"> </w:t>
      </w:r>
      <w:r w:rsidR="00B51356" w:rsidRPr="004F0156">
        <w:rPr>
          <w:rFonts w:asciiTheme="minorHAnsi" w:hAnsiTheme="minorHAnsi" w:cstheme="minorHAnsi"/>
          <w:lang w:val="en-GB" w:eastAsia="en-US"/>
        </w:rPr>
        <w:t xml:space="preserve">provide NHS </w:t>
      </w:r>
      <w:proofErr w:type="spellStart"/>
      <w:r w:rsidR="00B51356" w:rsidRPr="004F0156">
        <w:rPr>
          <w:rFonts w:asciiTheme="minorHAnsi" w:hAnsiTheme="minorHAnsi" w:cstheme="minorHAnsi"/>
          <w:lang w:val="en-GB" w:eastAsia="en-US"/>
        </w:rPr>
        <w:t>Organisatons</w:t>
      </w:r>
      <w:proofErr w:type="spellEnd"/>
      <w:r w:rsidR="00B51356" w:rsidRPr="004F0156">
        <w:rPr>
          <w:rFonts w:asciiTheme="minorHAnsi" w:hAnsiTheme="minorHAnsi" w:cstheme="minorHAnsi"/>
          <w:lang w:val="en-GB" w:eastAsia="en-US"/>
        </w:rPr>
        <w:t xml:space="preserve"> with new ways to support   people with common MSK conditions via end-to-end digital injury support and condition management.</w:t>
      </w:r>
    </w:p>
    <w:p w14:paraId="24545479" w14:textId="51CE7778" w:rsidR="00C6625C" w:rsidRPr="004F0156" w:rsidRDefault="00B51356"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5" w:history="1">
        <w:proofErr w:type="spellStart"/>
        <w:r w:rsidR="006D222E" w:rsidRPr="004F0156">
          <w:rPr>
            <w:rStyle w:val="Hyperlink"/>
            <w:rFonts w:asciiTheme="minorHAnsi" w:hAnsiTheme="minorHAnsi" w:cstheme="minorHAnsi"/>
            <w:lang w:val="en-GB" w:eastAsia="en-US"/>
          </w:rPr>
          <w:t>getUbetter</w:t>
        </w:r>
        <w:proofErr w:type="spellEnd"/>
        <w:r w:rsidR="006D222E" w:rsidRPr="004F0156">
          <w:rPr>
            <w:rStyle w:val="Hyperlink"/>
            <w:rFonts w:asciiTheme="minorHAnsi" w:hAnsiTheme="minorHAnsi" w:cstheme="minorHAnsi"/>
            <w:lang w:val="en-GB" w:eastAsia="en-US"/>
          </w:rPr>
          <w:t xml:space="preserve"> Privacy Policy</w:t>
        </w:r>
      </w:hyperlink>
    </w:p>
    <w:p w14:paraId="41773216" w14:textId="24CAC1EB" w:rsidR="00B51356" w:rsidRPr="00831CA2" w:rsidRDefault="0011354E" w:rsidP="0011354E">
      <w:pPr>
        <w:pStyle w:val="Heading2"/>
        <w:numPr>
          <w:ilvl w:val="0"/>
          <w:numId w:val="0"/>
        </w:numPr>
        <w:spacing w:before="0" w:after="0"/>
        <w:ind w:left="576"/>
        <w:rPr>
          <w:rFonts w:asciiTheme="minorHAnsi" w:hAnsiTheme="minorHAnsi" w:cstheme="minorHAnsi"/>
          <w:color w:val="0070C0"/>
          <w:lang w:val="en-GB"/>
        </w:rPr>
      </w:pPr>
      <w:bookmarkStart w:id="23" w:name="_Toc138085608"/>
      <w:r>
        <w:rPr>
          <w:rFonts w:asciiTheme="minorHAnsi" w:hAnsiTheme="minorHAnsi" w:cstheme="minorHAnsi"/>
          <w:color w:val="0070C0"/>
          <w:lang w:val="en-GB"/>
        </w:rPr>
        <w:t xml:space="preserve">4.12 </w:t>
      </w:r>
      <w:proofErr w:type="spellStart"/>
      <w:r w:rsidR="00D66A56" w:rsidRPr="00831CA2">
        <w:rPr>
          <w:rFonts w:asciiTheme="minorHAnsi" w:hAnsiTheme="minorHAnsi" w:cstheme="minorHAnsi"/>
          <w:color w:val="0070C0"/>
          <w:lang w:val="en-GB"/>
        </w:rPr>
        <w:t>i</w:t>
      </w:r>
      <w:r w:rsidR="00C25FB5" w:rsidRPr="00831CA2">
        <w:rPr>
          <w:rFonts w:asciiTheme="minorHAnsi" w:hAnsiTheme="minorHAnsi" w:cstheme="minorHAnsi"/>
          <w:color w:val="0070C0"/>
          <w:lang w:val="en-GB"/>
        </w:rPr>
        <w:t>PLATO</w:t>
      </w:r>
      <w:bookmarkEnd w:id="23"/>
      <w:proofErr w:type="spellEnd"/>
    </w:p>
    <w:p w14:paraId="7F2866AC" w14:textId="51A4ACA5" w:rsidR="001372C4" w:rsidRPr="004F0156" w:rsidRDefault="003A021B"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8251" behindDoc="0" locked="0" layoutInCell="1" allowOverlap="1" wp14:anchorId="0CEA49F1" wp14:editId="6336405C">
            <wp:simplePos x="0" y="0"/>
            <wp:positionH relativeFrom="column">
              <wp:posOffset>4518025</wp:posOffset>
            </wp:positionH>
            <wp:positionV relativeFrom="paragraph">
              <wp:posOffset>497840</wp:posOffset>
            </wp:positionV>
            <wp:extent cx="1233805" cy="542925"/>
            <wp:effectExtent l="0" t="0" r="4445" b="9525"/>
            <wp:wrapSquare wrapText="bothSides"/>
            <wp:docPr id="12" name="Picture 12" descr="A picture containing text, clipart, vector graph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picture containing text, clipart, vector graphics&#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1233805" cy="542925"/>
                    </a:xfrm>
                    <a:prstGeom prst="rect">
                      <a:avLst/>
                    </a:prstGeom>
                  </pic:spPr>
                </pic:pic>
              </a:graphicData>
            </a:graphic>
            <wp14:sizeRelH relativeFrom="margin">
              <wp14:pctWidth>0</wp14:pctWidth>
            </wp14:sizeRelH>
            <wp14:sizeRelV relativeFrom="margin">
              <wp14:pctHeight>0</wp14:pctHeight>
            </wp14:sizeRelV>
          </wp:anchor>
        </w:drawing>
      </w:r>
      <w:proofErr w:type="spellStart"/>
      <w:r w:rsidR="00D66A56" w:rsidRPr="004F0156">
        <w:rPr>
          <w:rFonts w:asciiTheme="minorHAnsi" w:hAnsiTheme="minorHAnsi" w:cstheme="minorHAnsi"/>
          <w:lang w:val="en-GB" w:eastAsia="en-US"/>
        </w:rPr>
        <w:t>i</w:t>
      </w:r>
      <w:r w:rsidR="00C25FB5" w:rsidRPr="004F0156">
        <w:rPr>
          <w:rFonts w:asciiTheme="minorHAnsi" w:hAnsiTheme="minorHAnsi" w:cstheme="minorHAnsi"/>
          <w:lang w:val="en-GB" w:eastAsia="en-US"/>
        </w:rPr>
        <w:t>PLATO</w:t>
      </w:r>
      <w:proofErr w:type="spellEnd"/>
      <w:r w:rsidR="00D66A56" w:rsidRPr="004F0156">
        <w:rPr>
          <w:rFonts w:asciiTheme="minorHAnsi" w:hAnsiTheme="minorHAnsi" w:cstheme="minorHAnsi"/>
          <w:lang w:val="en-GB" w:eastAsia="en-US"/>
        </w:rPr>
        <w:t xml:space="preserve"> - Simplifying access to healthcare, globally. With roots in the UK and eyes on the future, </w:t>
      </w:r>
      <w:proofErr w:type="spellStart"/>
      <w:r w:rsidR="00D66A56" w:rsidRPr="004F0156">
        <w:rPr>
          <w:rFonts w:asciiTheme="minorHAnsi" w:hAnsiTheme="minorHAnsi" w:cstheme="minorHAnsi"/>
          <w:lang w:val="en-GB" w:eastAsia="en-US"/>
        </w:rPr>
        <w:t>iPLATO</w:t>
      </w:r>
      <w:proofErr w:type="spellEnd"/>
      <w:r w:rsidR="00D66A56" w:rsidRPr="004F0156">
        <w:rPr>
          <w:rFonts w:asciiTheme="minorHAnsi" w:hAnsiTheme="minorHAnsi" w:cstheme="minorHAnsi"/>
          <w:lang w:val="en-GB" w:eastAsia="en-US"/>
        </w:rPr>
        <w:t xml:space="preserve"> is building healthcare technology to improve the health of our communities, wherever we operate around the world.</w:t>
      </w:r>
    </w:p>
    <w:p w14:paraId="5969AD16" w14:textId="71C9468E" w:rsidR="00A70C6D" w:rsidRDefault="00D66A56" w:rsidP="00DD2B61">
      <w:pPr>
        <w:pStyle w:val="BodyText"/>
        <w:spacing w:before="0" w:after="0"/>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7" w:history="1">
        <w:proofErr w:type="spellStart"/>
        <w:r w:rsidR="004133F5" w:rsidRPr="004F0156">
          <w:rPr>
            <w:rStyle w:val="Hyperlink"/>
            <w:rFonts w:asciiTheme="minorHAnsi" w:hAnsiTheme="minorHAnsi" w:cstheme="minorHAnsi"/>
            <w:lang w:val="en-GB" w:eastAsia="en-US"/>
          </w:rPr>
          <w:t>iPlato</w:t>
        </w:r>
        <w:proofErr w:type="spellEnd"/>
        <w:r w:rsidR="004133F5" w:rsidRPr="004F0156">
          <w:rPr>
            <w:rStyle w:val="Hyperlink"/>
            <w:rFonts w:asciiTheme="minorHAnsi" w:hAnsiTheme="minorHAnsi" w:cstheme="minorHAnsi"/>
            <w:lang w:val="en-GB" w:eastAsia="en-US"/>
          </w:rPr>
          <w:t xml:space="preserve"> Privacy Policy</w:t>
        </w:r>
      </w:hyperlink>
    </w:p>
    <w:p w14:paraId="777F572F" w14:textId="77777777" w:rsidR="0011354E" w:rsidRDefault="0011354E" w:rsidP="00DD2B61">
      <w:pPr>
        <w:pStyle w:val="BodyText"/>
        <w:spacing w:before="0" w:after="0"/>
      </w:pPr>
    </w:p>
    <w:p w14:paraId="71D76C2E" w14:textId="531B9EE8" w:rsidR="0011354E" w:rsidRDefault="002C1EA6" w:rsidP="0011354E">
      <w:pPr>
        <w:pStyle w:val="Heading2"/>
        <w:numPr>
          <w:ilvl w:val="1"/>
          <w:numId w:val="45"/>
        </w:numPr>
        <w:spacing w:before="0" w:after="0"/>
        <w:rPr>
          <w:rFonts w:asciiTheme="minorHAnsi" w:hAnsiTheme="minorHAnsi" w:cstheme="minorHAnsi"/>
          <w:color w:val="0070C0"/>
          <w:lang w:val="en-GB"/>
        </w:rPr>
      </w:pPr>
      <w:r>
        <w:rPr>
          <w:rFonts w:asciiTheme="minorHAnsi" w:hAnsiTheme="minorHAnsi" w:cstheme="minorHAnsi"/>
          <w:color w:val="0070C0"/>
          <w:lang w:val="en-GB"/>
        </w:rPr>
        <w:lastRenderedPageBreak/>
        <w:t>Lalu</w:t>
      </w:r>
    </w:p>
    <w:p w14:paraId="4B105EA7" w14:textId="52240100" w:rsidR="0011354E" w:rsidRDefault="00AB5E46" w:rsidP="0011354E">
      <w:pPr>
        <w:pStyle w:val="BodyText"/>
        <w:rPr>
          <w:lang w:val="en-GB" w:eastAsia="en-US"/>
        </w:rPr>
      </w:pPr>
      <w:r>
        <w:rPr>
          <w:noProof/>
          <w:lang w:val="en-GB" w:eastAsia="en-US"/>
        </w:rPr>
        <w:drawing>
          <wp:anchor distT="0" distB="0" distL="114300" distR="114300" simplePos="0" relativeHeight="251661323" behindDoc="1" locked="0" layoutInCell="1" allowOverlap="1" wp14:anchorId="1BEA8D25" wp14:editId="1FFE859F">
            <wp:simplePos x="0" y="0"/>
            <wp:positionH relativeFrom="margin">
              <wp:align>right</wp:align>
            </wp:positionH>
            <wp:positionV relativeFrom="page">
              <wp:posOffset>1447800</wp:posOffset>
            </wp:positionV>
            <wp:extent cx="1019175" cy="635000"/>
            <wp:effectExtent l="0" t="0" r="9525" b="0"/>
            <wp:wrapSquare wrapText="bothSides"/>
            <wp:docPr id="15131832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1019175" cy="635000"/>
                    </a:xfrm>
                    <a:prstGeom prst="rect">
                      <a:avLst/>
                    </a:prstGeom>
                    <a:noFill/>
                  </pic:spPr>
                </pic:pic>
              </a:graphicData>
            </a:graphic>
            <wp14:sizeRelH relativeFrom="page">
              <wp14:pctWidth>0</wp14:pctWidth>
            </wp14:sizeRelH>
            <wp14:sizeRelV relativeFrom="page">
              <wp14:pctHeight>0</wp14:pctHeight>
            </wp14:sizeRelV>
          </wp:anchor>
        </w:drawing>
      </w:r>
      <w:r w:rsidR="008A74EE">
        <w:rPr>
          <w:lang w:val="en-GB" w:eastAsia="en-US"/>
        </w:rPr>
        <w:t>Lalu</w:t>
      </w:r>
      <w:r w:rsidR="0011354E">
        <w:rPr>
          <w:lang w:val="en-GB" w:eastAsia="en-US"/>
        </w:rPr>
        <w:t xml:space="preserve"> is </w:t>
      </w:r>
      <w:proofErr w:type="gramStart"/>
      <w:r w:rsidR="0011354E">
        <w:rPr>
          <w:lang w:val="en-GB" w:eastAsia="en-US"/>
        </w:rPr>
        <w:t>a</w:t>
      </w:r>
      <w:proofErr w:type="gramEnd"/>
      <w:r w:rsidR="0011354E">
        <w:rPr>
          <w:lang w:val="en-GB" w:eastAsia="en-US"/>
        </w:rPr>
        <w:t xml:space="preserve"> NHS Digital accredited company who have developed a digital system called </w:t>
      </w:r>
      <w:r w:rsidR="008A74EE">
        <w:rPr>
          <w:lang w:val="en-GB" w:eastAsia="en-US"/>
        </w:rPr>
        <w:t>Lalu Care</w:t>
      </w:r>
      <w:r w:rsidR="0011354E">
        <w:rPr>
          <w:lang w:val="en-GB" w:eastAsia="en-US"/>
        </w:rPr>
        <w:t>, which enables GP practices to create digital, GDPR compliant medical reports. You can find more information on their website and view their Privacy Notice directly using this link:</w:t>
      </w:r>
      <w:r w:rsidR="0011354E" w:rsidRPr="00F67220">
        <w:rPr>
          <w:color w:val="0000FF"/>
          <w:lang w:val="en-GB" w:eastAsia="en-US"/>
        </w:rPr>
        <w:t xml:space="preserve"> </w:t>
      </w:r>
      <w:hyperlink r:id="rId39" w:history="1">
        <w:r w:rsidR="00A95E66" w:rsidRPr="00F67220">
          <w:rPr>
            <w:rStyle w:val="Hyperlink"/>
            <w:lang w:val="en-GB" w:eastAsia="en-US"/>
          </w:rPr>
          <w:t>L</w:t>
        </w:r>
        <w:r w:rsidR="00A95E66" w:rsidRPr="00F67220">
          <w:rPr>
            <w:rStyle w:val="Hyperlink"/>
            <w:lang w:val="en-GB" w:eastAsia="en-US"/>
          </w:rPr>
          <w:t>a</w:t>
        </w:r>
        <w:r w:rsidR="00A95E66" w:rsidRPr="00F67220">
          <w:rPr>
            <w:rStyle w:val="Hyperlink"/>
            <w:lang w:val="en-GB" w:eastAsia="en-US"/>
          </w:rPr>
          <w:t>lu Privacy Notice</w:t>
        </w:r>
      </w:hyperlink>
      <w:r w:rsidR="00F67220">
        <w:rPr>
          <w:color w:val="0000FF"/>
          <w:lang w:val="en-GB" w:eastAsia="en-US"/>
        </w:rPr>
        <w:t xml:space="preserve"> </w:t>
      </w:r>
    </w:p>
    <w:p w14:paraId="32C00A19" w14:textId="1AD375ED" w:rsidR="00F9295F" w:rsidRDefault="00F9295F" w:rsidP="0011354E">
      <w:pPr>
        <w:pStyle w:val="BodyText"/>
        <w:rPr>
          <w:lang w:val="en-GB" w:eastAsia="en-US"/>
        </w:rPr>
      </w:pPr>
    </w:p>
    <w:p w14:paraId="2AFC7D54" w14:textId="3C85692E" w:rsidR="00F9295F" w:rsidRDefault="00F9295F" w:rsidP="00F9295F">
      <w:pPr>
        <w:pStyle w:val="BodyText"/>
        <w:numPr>
          <w:ilvl w:val="1"/>
          <w:numId w:val="45"/>
        </w:numPr>
        <w:rPr>
          <w:b/>
          <w:bCs/>
          <w:color w:val="0070C0"/>
          <w:sz w:val="28"/>
          <w:szCs w:val="28"/>
          <w:lang w:val="en-GB" w:eastAsia="en-US"/>
        </w:rPr>
      </w:pPr>
      <w:r>
        <w:rPr>
          <w:b/>
          <w:bCs/>
          <w:color w:val="0070C0"/>
          <w:sz w:val="28"/>
          <w:szCs w:val="28"/>
          <w:lang w:val="en-GB" w:eastAsia="en-US"/>
        </w:rPr>
        <w:t>Keeping Bristol Safe Partnership’s Children Safeguarding, Adult Safeguarding and Community Safety</w:t>
      </w:r>
    </w:p>
    <w:p w14:paraId="6F918417" w14:textId="589D5AE5" w:rsidR="00F9295F" w:rsidRDefault="00F9295F" w:rsidP="00F9295F">
      <w:pPr>
        <w:pStyle w:val="BodyText"/>
        <w:jc w:val="left"/>
        <w:rPr>
          <w:color w:val="auto"/>
          <w:lang w:val="en-GB" w:eastAsia="en-US"/>
        </w:rPr>
      </w:pPr>
      <w:r>
        <w:rPr>
          <w:b/>
          <w:bCs/>
          <w:color w:val="auto"/>
          <w:lang w:val="en-GB" w:eastAsia="en-US"/>
        </w:rPr>
        <w:t xml:space="preserve">Purpose: </w:t>
      </w:r>
      <w:r>
        <w:rPr>
          <w:color w:val="auto"/>
          <w:lang w:val="en-GB" w:eastAsia="en-US"/>
        </w:rPr>
        <w:t xml:space="preserve">The Safeguarding and Community Safety DSA </w:t>
      </w:r>
      <w:proofErr w:type="gramStart"/>
      <w:r>
        <w:rPr>
          <w:color w:val="auto"/>
          <w:lang w:val="en-GB" w:eastAsia="en-US"/>
        </w:rPr>
        <w:t>helps</w:t>
      </w:r>
      <w:proofErr w:type="gramEnd"/>
      <w:r>
        <w:rPr>
          <w:color w:val="auto"/>
          <w:lang w:val="en-GB" w:eastAsia="en-US"/>
        </w:rPr>
        <w:t xml:space="preserve"> make sure that personal, sensitive and criminal information is shared and stored safely and legally. This protects children and adults who may be at risk, supports safeguarding teams, and helps prevent crime.</w:t>
      </w:r>
    </w:p>
    <w:p w14:paraId="62A415A7" w14:textId="49C6EB33" w:rsidR="00F9295F" w:rsidRDefault="00F9295F" w:rsidP="00F9295F">
      <w:pPr>
        <w:pStyle w:val="BodyText"/>
        <w:jc w:val="left"/>
        <w:rPr>
          <w:color w:val="auto"/>
          <w:lang w:val="en-GB" w:eastAsia="en-US"/>
        </w:rPr>
      </w:pPr>
      <w:r>
        <w:rPr>
          <w:b/>
          <w:bCs/>
          <w:color w:val="auto"/>
          <w:lang w:val="en-GB" w:eastAsia="en-US"/>
        </w:rPr>
        <w:t xml:space="preserve">Legal Basis: </w:t>
      </w:r>
      <w:r>
        <w:rPr>
          <w:color w:val="auto"/>
          <w:lang w:val="en-GB" w:eastAsia="en-US"/>
        </w:rPr>
        <w:t>Article 6 1(e) Processing is necessary for the performance of a task carried out in the public interest or in the exercise of official authority vested in the controller.</w:t>
      </w:r>
    </w:p>
    <w:p w14:paraId="63849B14" w14:textId="77777777" w:rsidR="00F9295F" w:rsidRPr="00F9295F" w:rsidRDefault="00F9295F" w:rsidP="00F9295F">
      <w:pPr>
        <w:pStyle w:val="Sign-offdetails"/>
        <w:spacing w:before="120" w:after="120"/>
        <w:ind w:right="283"/>
        <w:rPr>
          <w:rFonts w:ascii="Calibri" w:hAnsi="Calibri" w:cs="Calibri"/>
          <w:bCs/>
          <w:color w:val="auto"/>
          <w:sz w:val="22"/>
          <w:szCs w:val="22"/>
        </w:rPr>
      </w:pPr>
      <w:r w:rsidRPr="00F9295F">
        <w:rPr>
          <w:rFonts w:ascii="Calibri" w:hAnsi="Calibri" w:cs="Calibri"/>
          <w:bCs/>
          <w:color w:val="auto"/>
          <w:sz w:val="22"/>
          <w:szCs w:val="22"/>
        </w:rPr>
        <w:t>Article 9 2</w:t>
      </w:r>
      <w:r w:rsidRPr="00F9295F">
        <w:rPr>
          <w:rFonts w:ascii="Calibri" w:hAnsi="Calibri" w:cs="Calibri"/>
          <w:color w:val="auto"/>
          <w:sz w:val="22"/>
          <w:szCs w:val="22"/>
        </w:rPr>
        <w:t xml:space="preserve"> (</w:t>
      </w:r>
      <w:r w:rsidRPr="00F9295F">
        <w:rPr>
          <w:rFonts w:ascii="Calibri" w:hAnsi="Calibri" w:cs="Calibri"/>
          <w:bCs/>
          <w:color w:val="auto"/>
          <w:sz w:val="22"/>
          <w:szCs w:val="22"/>
        </w:rPr>
        <w:t xml:space="preserve">g) processing is necessary for reasons of substantial public interest, </w:t>
      </w:r>
      <w:proofErr w:type="gramStart"/>
      <w:r w:rsidRPr="00F9295F">
        <w:rPr>
          <w:rFonts w:ascii="Calibri" w:hAnsi="Calibri" w:cs="Calibri"/>
          <w:bCs/>
          <w:color w:val="auto"/>
          <w:sz w:val="22"/>
          <w:szCs w:val="22"/>
        </w:rPr>
        <w:t>on the basis of</w:t>
      </w:r>
      <w:proofErr w:type="gramEnd"/>
      <w:r w:rsidRPr="00F9295F">
        <w:rPr>
          <w:rFonts w:ascii="Calibri" w:hAnsi="Calibri" w:cs="Calibri"/>
          <w:bCs/>
          <w:color w:val="auto"/>
          <w:sz w:val="22"/>
          <w:szCs w:val="22"/>
        </w:rPr>
        <w:t xml:space="preserve"> domestic law which shall be proportionate to the aim pursued, respect the essence of the right to data protection and provide for suitable and specific measures to safeguard the fundamental rights and the interests of the data subject; </w:t>
      </w:r>
    </w:p>
    <w:p w14:paraId="6792D385" w14:textId="6FFACA6B" w:rsidR="0011354E" w:rsidRDefault="00F9295F" w:rsidP="00F9295F">
      <w:pPr>
        <w:pStyle w:val="Sign-offdetails"/>
        <w:spacing w:before="120" w:after="120"/>
        <w:ind w:right="283"/>
        <w:rPr>
          <w:rFonts w:ascii="Calibri" w:hAnsi="Calibri" w:cs="Calibri"/>
          <w:bCs/>
          <w:color w:val="auto"/>
          <w:sz w:val="22"/>
          <w:szCs w:val="22"/>
        </w:rPr>
      </w:pPr>
      <w:r>
        <w:rPr>
          <w:rFonts w:ascii="Calibri" w:hAnsi="Calibri" w:cs="Calibri"/>
          <w:bCs/>
          <w:noProof/>
          <w:color w:val="auto"/>
          <w:sz w:val="22"/>
          <w:szCs w:val="22"/>
        </w:rPr>
        <w:drawing>
          <wp:anchor distT="0" distB="0" distL="114300" distR="114300" simplePos="0" relativeHeight="251660299" behindDoc="1" locked="0" layoutInCell="1" allowOverlap="1" wp14:anchorId="7313FDA2" wp14:editId="0334599F">
            <wp:simplePos x="0" y="0"/>
            <wp:positionH relativeFrom="margin">
              <wp:posOffset>4452620</wp:posOffset>
            </wp:positionH>
            <wp:positionV relativeFrom="paragraph">
              <wp:posOffset>321945</wp:posOffset>
            </wp:positionV>
            <wp:extent cx="1310640" cy="982980"/>
            <wp:effectExtent l="0" t="0" r="3810" b="7620"/>
            <wp:wrapTight wrapText="bothSides">
              <wp:wrapPolygon edited="0">
                <wp:start x="0" y="0"/>
                <wp:lineTo x="0" y="21349"/>
                <wp:lineTo x="21349" y="21349"/>
                <wp:lineTo x="21349" y="0"/>
                <wp:lineTo x="0" y="0"/>
              </wp:wrapPolygon>
            </wp:wrapTight>
            <wp:docPr id="1737005626" name="Picture 1" descr="A logo for a compan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005626" name="Picture 1" descr="A logo for a company&#10;&#10;AI-generated content may be incorrect."/>
                    <pic:cNvPicPr/>
                  </pic:nvPicPr>
                  <pic:blipFill>
                    <a:blip r:embed="rId40" cstate="print">
                      <a:extLst>
                        <a:ext uri="{28A0092B-C50C-407E-A947-70E740481C1C}">
                          <a14:useLocalDpi xmlns:a14="http://schemas.microsoft.com/office/drawing/2010/main" val="0"/>
                        </a:ext>
                      </a:extLst>
                    </a:blip>
                    <a:stretch>
                      <a:fillRect/>
                    </a:stretch>
                  </pic:blipFill>
                  <pic:spPr>
                    <a:xfrm>
                      <a:off x="0" y="0"/>
                      <a:ext cx="1310640" cy="982980"/>
                    </a:xfrm>
                    <a:prstGeom prst="rect">
                      <a:avLst/>
                    </a:prstGeom>
                  </pic:spPr>
                </pic:pic>
              </a:graphicData>
            </a:graphic>
            <wp14:sizeRelH relativeFrom="page">
              <wp14:pctWidth>0</wp14:pctWidth>
            </wp14:sizeRelH>
            <wp14:sizeRelV relativeFrom="page">
              <wp14:pctHeight>0</wp14:pctHeight>
            </wp14:sizeRelV>
          </wp:anchor>
        </w:drawing>
      </w:r>
      <w:r w:rsidRPr="00F9295F">
        <w:rPr>
          <w:rFonts w:ascii="Calibri" w:hAnsi="Calibri" w:cs="Calibri"/>
          <w:bCs/>
          <w:color w:val="auto"/>
          <w:sz w:val="22"/>
          <w:szCs w:val="22"/>
        </w:rPr>
        <w:t>Article 9 2(h) processing is necessary for the purposes of preventive or occupational medicine, for the assessment of the working capacity of the employee, medical diagnosis, the provision of health or social care or treatment or the management of health or social care systems and</w:t>
      </w:r>
      <w:r>
        <w:rPr>
          <w:rFonts w:ascii="Calibri" w:hAnsi="Calibri" w:cs="Calibri"/>
          <w:bCs/>
          <w:color w:val="auto"/>
          <w:sz w:val="22"/>
          <w:szCs w:val="22"/>
        </w:rPr>
        <w:t xml:space="preserve"> services;</w:t>
      </w:r>
    </w:p>
    <w:p w14:paraId="0BD0176E" w14:textId="77777777" w:rsidR="00F9295F" w:rsidRDefault="00F9295F" w:rsidP="00F9295F">
      <w:pPr>
        <w:pStyle w:val="Sign-offdetails"/>
        <w:spacing w:before="120" w:after="120"/>
        <w:ind w:right="283"/>
        <w:rPr>
          <w:rFonts w:ascii="Calibri" w:hAnsi="Calibri" w:cs="Calibri"/>
          <w:bCs/>
          <w:color w:val="auto"/>
          <w:sz w:val="22"/>
          <w:szCs w:val="22"/>
        </w:rPr>
      </w:pPr>
    </w:p>
    <w:p w14:paraId="1DE24E00" w14:textId="35908883" w:rsidR="00F9295F" w:rsidRPr="00F9295F" w:rsidRDefault="00F9295F" w:rsidP="00F9295F">
      <w:pPr>
        <w:pStyle w:val="Sign-offdetails"/>
        <w:spacing w:before="120" w:after="120"/>
        <w:ind w:right="283"/>
        <w:rPr>
          <w:color w:val="auto"/>
          <w:sz w:val="22"/>
          <w:szCs w:val="22"/>
        </w:rPr>
      </w:pPr>
    </w:p>
    <w:p w14:paraId="708B047B" w14:textId="511BA9A9" w:rsidR="00F858A6" w:rsidRPr="00831CA2" w:rsidRDefault="00F9295F" w:rsidP="00F9295F">
      <w:pPr>
        <w:pStyle w:val="Heading2"/>
        <w:numPr>
          <w:ilvl w:val="0"/>
          <w:numId w:val="0"/>
        </w:numPr>
        <w:spacing w:before="0" w:after="0"/>
        <w:ind w:left="576" w:hanging="576"/>
        <w:rPr>
          <w:rFonts w:asciiTheme="minorHAnsi" w:hAnsiTheme="minorHAnsi" w:cstheme="minorHAnsi"/>
          <w:color w:val="0070C0"/>
          <w:lang w:val="en-GB"/>
        </w:rPr>
      </w:pPr>
      <w:bookmarkStart w:id="24" w:name="_Toc138085609"/>
      <w:r>
        <w:rPr>
          <w:rFonts w:asciiTheme="minorHAnsi" w:hAnsiTheme="minorHAnsi" w:cstheme="minorHAnsi"/>
          <w:color w:val="0070C0"/>
          <w:lang w:val="en-GB"/>
        </w:rPr>
        <w:t xml:space="preserve">4.15 </w:t>
      </w:r>
      <w:r w:rsidR="00F858A6" w:rsidRPr="00831CA2">
        <w:rPr>
          <w:rFonts w:asciiTheme="minorHAnsi" w:hAnsiTheme="minorHAnsi" w:cstheme="minorHAnsi"/>
          <w:color w:val="0070C0"/>
          <w:lang w:val="en-GB"/>
        </w:rPr>
        <w:t>Anonymised Information</w:t>
      </w:r>
      <w:bookmarkEnd w:id="24"/>
    </w:p>
    <w:p w14:paraId="53A01E20" w14:textId="198FD72A" w:rsidR="00F858A6" w:rsidRPr="004F0156" w:rsidRDefault="00F858A6"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Sometimes we may provide information about you in an anonymised form. If we do so, then none of the information we provide to any other party will identify you as an individual and cannot be traced back to you.</w:t>
      </w:r>
    </w:p>
    <w:p w14:paraId="10DB45E2" w14:textId="0A8810E2" w:rsidR="00F858A6" w:rsidRPr="00831CA2" w:rsidRDefault="0047176F" w:rsidP="00F9295F">
      <w:pPr>
        <w:pStyle w:val="Heading2"/>
        <w:numPr>
          <w:ilvl w:val="1"/>
          <w:numId w:val="46"/>
        </w:numPr>
        <w:spacing w:before="0" w:after="0"/>
        <w:rPr>
          <w:rFonts w:asciiTheme="minorHAnsi" w:hAnsiTheme="minorHAnsi" w:cstheme="minorHAnsi"/>
          <w:color w:val="0070C0"/>
          <w:lang w:val="en-GB"/>
        </w:rPr>
      </w:pPr>
      <w:bookmarkStart w:id="25" w:name="_Toc138085610"/>
      <w:r w:rsidRPr="00831CA2">
        <w:rPr>
          <w:rFonts w:asciiTheme="minorHAnsi" w:hAnsiTheme="minorHAnsi" w:cstheme="minorHAnsi"/>
          <w:color w:val="0070C0"/>
          <w:lang w:val="en-GB"/>
        </w:rPr>
        <w:t xml:space="preserve">Additional Support for </w:t>
      </w:r>
      <w:r w:rsidR="00CF3892" w:rsidRPr="00831CA2">
        <w:rPr>
          <w:rFonts w:asciiTheme="minorHAnsi" w:hAnsiTheme="minorHAnsi" w:cstheme="minorHAnsi"/>
          <w:color w:val="0070C0"/>
          <w:lang w:val="en-GB"/>
        </w:rPr>
        <w:t>T</w:t>
      </w:r>
      <w:r w:rsidRPr="00831CA2">
        <w:rPr>
          <w:rFonts w:asciiTheme="minorHAnsi" w:hAnsiTheme="minorHAnsi" w:cstheme="minorHAnsi"/>
          <w:color w:val="0070C0"/>
          <w:lang w:val="en-GB"/>
        </w:rPr>
        <w:t xml:space="preserve">hird Party </w:t>
      </w:r>
      <w:r w:rsidR="00FD6675" w:rsidRPr="00831CA2">
        <w:rPr>
          <w:rFonts w:asciiTheme="minorHAnsi" w:hAnsiTheme="minorHAnsi" w:cstheme="minorHAnsi"/>
          <w:color w:val="0070C0"/>
          <w:lang w:val="en-GB"/>
        </w:rPr>
        <w:t>Data Sharing</w:t>
      </w:r>
      <w:bookmarkEnd w:id="25"/>
    </w:p>
    <w:p w14:paraId="66983315" w14:textId="2CA48090" w:rsidR="009F265F" w:rsidRPr="004F0156" w:rsidRDefault="009F265F"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If you require any further information on any of the above, please do not hesitate to ask the Data Protection Officer</w:t>
      </w:r>
      <w:r w:rsidR="000C4D63">
        <w:rPr>
          <w:rFonts w:asciiTheme="minorHAnsi" w:hAnsiTheme="minorHAnsi" w:cstheme="minorHAnsi"/>
          <w:lang w:val="en-GB" w:eastAsia="en-US"/>
        </w:rPr>
        <w:t>, Caroline Dominey-Strange.</w:t>
      </w:r>
    </w:p>
    <w:p w14:paraId="7C309E33" w14:textId="77777777" w:rsidR="009F265F" w:rsidRDefault="009F265F"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Please note: if you give another person or organisation consent to access your record, we will need to contact you to verify your consent before we release that record. It is important that you are clear and understand how much and what aspects of your record you give consent to be disclosed.</w:t>
      </w:r>
    </w:p>
    <w:p w14:paraId="1F05CAEF" w14:textId="77777777" w:rsidR="00D54D3E" w:rsidRDefault="00D54D3E" w:rsidP="00DD2B61">
      <w:pPr>
        <w:pStyle w:val="BodyText"/>
        <w:spacing w:before="0" w:after="0"/>
        <w:rPr>
          <w:rFonts w:asciiTheme="minorHAnsi" w:hAnsiTheme="minorHAnsi" w:cstheme="minorHAnsi"/>
          <w:lang w:val="en-GB" w:eastAsia="en-US"/>
        </w:rPr>
      </w:pPr>
    </w:p>
    <w:p w14:paraId="697A9565" w14:textId="157DD8B0" w:rsidR="00D54D3E" w:rsidRPr="00831CA2" w:rsidRDefault="00D54D3E" w:rsidP="00D54D3E">
      <w:pPr>
        <w:pStyle w:val="Heading2"/>
        <w:numPr>
          <w:ilvl w:val="0"/>
          <w:numId w:val="0"/>
        </w:numPr>
        <w:spacing w:before="0" w:after="0"/>
        <w:ind w:left="576" w:hanging="576"/>
        <w:rPr>
          <w:rFonts w:asciiTheme="minorHAnsi" w:hAnsiTheme="minorHAnsi" w:cstheme="minorHAnsi"/>
          <w:color w:val="0070C0"/>
          <w:lang w:val="en-GB"/>
        </w:rPr>
      </w:pPr>
      <w:r>
        <w:rPr>
          <w:rFonts w:asciiTheme="minorHAnsi" w:hAnsiTheme="minorHAnsi" w:cstheme="minorHAnsi"/>
          <w:color w:val="0070C0"/>
          <w:lang w:val="en-GB"/>
        </w:rPr>
        <w:t>4.17 Paediatric Hub</w:t>
      </w:r>
    </w:p>
    <w:p w14:paraId="1EAB48B5" w14:textId="5032E300" w:rsidR="00D54D3E" w:rsidRPr="00D54D3E" w:rsidRDefault="00D54D3E" w:rsidP="00D54D3E">
      <w:pPr>
        <w:pStyle w:val="BodyText"/>
        <w:spacing w:before="0"/>
        <w:rPr>
          <w:rFonts w:asciiTheme="minorHAnsi" w:hAnsiTheme="minorHAnsi" w:cstheme="minorHAnsi"/>
        </w:rPr>
      </w:pPr>
      <w:r w:rsidRPr="00D54D3E">
        <w:rPr>
          <w:rFonts w:asciiTheme="minorHAnsi" w:hAnsiTheme="minorHAnsi" w:cstheme="minorHAnsi"/>
        </w:rPr>
        <w:t xml:space="preserve">For those of you whose child is registered at </w:t>
      </w:r>
      <w:r>
        <w:rPr>
          <w:rFonts w:asciiTheme="minorHAnsi" w:hAnsiTheme="minorHAnsi" w:cstheme="minorHAnsi"/>
        </w:rPr>
        <w:t xml:space="preserve">Grange Road Surgery </w:t>
      </w:r>
      <w:r w:rsidRPr="00D54D3E">
        <w:rPr>
          <w:rFonts w:asciiTheme="minorHAnsi" w:hAnsiTheme="minorHAnsi" w:cstheme="minorHAnsi"/>
        </w:rPr>
        <w:t xml:space="preserve">and currently on the waiting list for a general Paediatric appointment at the Bristol Royal Hospital for Children, GP practices within Swift PCN have teamed up with University Hospitals Bristol NHS Foundation Trust to create the Paediatric Hub, to help reduce wait times for paediatric care. If you are currently on the hospital wait list for a general Paediatric appointment, your child’s patient details will be shared to enable your GP practice to offer a clinic appointment with the Paediatric Hub, held at Bedminster Family Practice. Your contact details &amp; child’s medical history (SCR) will be shared for the purpose of direct care. You are free to decline the appointment on behalf of your child, and we will make sure your place remains on the hospital waiting list. Your child’s information via referral may be shared with the Swift PCN Paediatric Hub clinic staff, if you and your child present to the GP practice, if your child is appropriate to be referred. This is a local alternative to attending the Bristol Children’s Hospital. Your GP should ask your </w:t>
      </w:r>
      <w:r w:rsidRPr="00D54D3E">
        <w:rPr>
          <w:rFonts w:asciiTheme="minorHAnsi" w:hAnsiTheme="minorHAnsi" w:cstheme="minorHAnsi"/>
        </w:rPr>
        <w:lastRenderedPageBreak/>
        <w:t xml:space="preserve">consent for the referral to be sent, and you can decline the local appointment when contacted by the Swift PCN Paediatric Hub staff. </w:t>
      </w:r>
    </w:p>
    <w:p w14:paraId="2C110951" w14:textId="1CD78BAA" w:rsidR="00D54D3E" w:rsidRDefault="00D54D3E" w:rsidP="00D54D3E">
      <w:pPr>
        <w:pStyle w:val="BodyText"/>
        <w:rPr>
          <w:rFonts w:asciiTheme="minorHAnsi" w:hAnsiTheme="minorHAnsi" w:cstheme="minorHAnsi"/>
        </w:rPr>
      </w:pPr>
      <w:r w:rsidRPr="00D54D3E">
        <w:rPr>
          <w:rFonts w:asciiTheme="minorHAnsi" w:hAnsiTheme="minorHAnsi" w:cstheme="minorHAnsi"/>
        </w:rPr>
        <w:t>You may be contacted after your child’s appointment for feedback on your experience as part of a patient satisfaction survey.</w:t>
      </w:r>
    </w:p>
    <w:p w14:paraId="5C2DC417" w14:textId="690547A6" w:rsidR="006D2F00" w:rsidRDefault="006D2F00" w:rsidP="00D54D3E">
      <w:pPr>
        <w:pStyle w:val="BodyText"/>
        <w:rPr>
          <w:rFonts w:asciiTheme="minorHAnsi" w:hAnsiTheme="minorHAnsi" w:cstheme="minorHAnsi"/>
        </w:rPr>
      </w:pPr>
    </w:p>
    <w:p w14:paraId="7FA12830" w14:textId="6A52F7EB" w:rsidR="006D2F00" w:rsidRDefault="006D2F00" w:rsidP="006D2F00">
      <w:pPr>
        <w:pStyle w:val="BodyText"/>
        <w:numPr>
          <w:ilvl w:val="1"/>
          <w:numId w:val="47"/>
        </w:numPr>
        <w:rPr>
          <w:rFonts w:asciiTheme="minorHAnsi" w:hAnsiTheme="minorHAnsi" w:cstheme="minorHAnsi"/>
          <w:b/>
          <w:bCs/>
          <w:color w:val="0070C0"/>
          <w:sz w:val="28"/>
          <w:szCs w:val="28"/>
          <w:lang w:val="en-GB"/>
        </w:rPr>
      </w:pPr>
      <w:proofErr w:type="spellStart"/>
      <w:r>
        <w:rPr>
          <w:rFonts w:asciiTheme="minorHAnsi" w:hAnsiTheme="minorHAnsi" w:cstheme="minorHAnsi"/>
          <w:b/>
          <w:bCs/>
          <w:color w:val="0070C0"/>
          <w:sz w:val="28"/>
          <w:szCs w:val="28"/>
          <w:lang w:val="en-GB"/>
        </w:rPr>
        <w:t>MedLink</w:t>
      </w:r>
      <w:proofErr w:type="spellEnd"/>
    </w:p>
    <w:p w14:paraId="141AD913" w14:textId="0BFDD2E2" w:rsidR="006D2F00" w:rsidRDefault="00AE2D9E" w:rsidP="002A6D1D">
      <w:pPr>
        <w:pStyle w:val="BodyText"/>
        <w:rPr>
          <w:color w:val="auto"/>
          <w:lang w:val="en-GB" w:eastAsia="en-US"/>
        </w:rPr>
      </w:pPr>
      <w:r>
        <w:rPr>
          <w:noProof/>
          <w:color w:val="auto"/>
          <w:lang w:val="en-GB" w:eastAsia="en-US"/>
        </w:rPr>
        <w:drawing>
          <wp:anchor distT="0" distB="0" distL="114300" distR="114300" simplePos="0" relativeHeight="251662347" behindDoc="1" locked="0" layoutInCell="1" allowOverlap="1" wp14:anchorId="5F35F582" wp14:editId="1F287093">
            <wp:simplePos x="0" y="0"/>
            <wp:positionH relativeFrom="margin">
              <wp:posOffset>4645025</wp:posOffset>
            </wp:positionH>
            <wp:positionV relativeFrom="page">
              <wp:posOffset>3028950</wp:posOffset>
            </wp:positionV>
            <wp:extent cx="1209675" cy="643890"/>
            <wp:effectExtent l="0" t="0" r="9525" b="3810"/>
            <wp:wrapTight wrapText="bothSides">
              <wp:wrapPolygon edited="0">
                <wp:start x="0" y="0"/>
                <wp:lineTo x="0" y="21089"/>
                <wp:lineTo x="21430" y="21089"/>
                <wp:lineTo x="21430" y="0"/>
                <wp:lineTo x="0" y="0"/>
              </wp:wrapPolygon>
            </wp:wrapTight>
            <wp:docPr id="90986624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1209675" cy="643890"/>
                    </a:xfrm>
                    <a:prstGeom prst="rect">
                      <a:avLst/>
                    </a:prstGeom>
                    <a:noFill/>
                  </pic:spPr>
                </pic:pic>
              </a:graphicData>
            </a:graphic>
            <wp14:sizeRelH relativeFrom="page">
              <wp14:pctWidth>0</wp14:pctWidth>
            </wp14:sizeRelH>
            <wp14:sizeRelV relativeFrom="page">
              <wp14:pctHeight>0</wp14:pctHeight>
            </wp14:sizeRelV>
          </wp:anchor>
        </w:drawing>
      </w:r>
      <w:r w:rsidR="002A6D1D" w:rsidRPr="002A6D1D">
        <w:rPr>
          <w:rFonts w:asciiTheme="minorHAnsi" w:hAnsiTheme="minorHAnsi" w:cstheme="minorHAnsi"/>
          <w:color w:val="auto"/>
          <w:lang w:val="en-GB"/>
        </w:rPr>
        <w:t xml:space="preserve">This Company provides the surgery with the software to offer patients the option of online Clinical </w:t>
      </w:r>
      <w:r w:rsidR="002A6D1D">
        <w:rPr>
          <w:rFonts w:asciiTheme="minorHAnsi" w:hAnsiTheme="minorHAnsi" w:cstheme="minorHAnsi"/>
          <w:color w:val="auto"/>
          <w:lang w:val="en-GB"/>
        </w:rPr>
        <w:t>r</w:t>
      </w:r>
      <w:r w:rsidR="002A6D1D" w:rsidRPr="002A6D1D">
        <w:rPr>
          <w:rFonts w:asciiTheme="minorHAnsi" w:hAnsiTheme="minorHAnsi" w:cstheme="minorHAnsi"/>
          <w:color w:val="auto"/>
          <w:lang w:val="en-GB"/>
        </w:rPr>
        <w:t xml:space="preserve">eviews for certain medical conditions. The </w:t>
      </w:r>
      <w:r w:rsidR="002A6D1D">
        <w:rPr>
          <w:rFonts w:asciiTheme="minorHAnsi" w:hAnsiTheme="minorHAnsi" w:cstheme="minorHAnsi"/>
          <w:color w:val="auto"/>
          <w:lang w:val="en-GB"/>
        </w:rPr>
        <w:t xml:space="preserve">surgery </w:t>
      </w:r>
      <w:r w:rsidR="002A6D1D" w:rsidRPr="002A6D1D">
        <w:rPr>
          <w:rFonts w:asciiTheme="minorHAnsi" w:hAnsiTheme="minorHAnsi" w:cstheme="minorHAnsi"/>
          <w:color w:val="auto"/>
          <w:lang w:val="en-GB"/>
        </w:rPr>
        <w:t xml:space="preserve">will offer the patient this service via SMS Text Message. Once completed, each review summary is sent by secure email to the </w:t>
      </w:r>
      <w:proofErr w:type="spellStart"/>
      <w:r w:rsidR="002A6D1D">
        <w:rPr>
          <w:rFonts w:asciiTheme="minorHAnsi" w:hAnsiTheme="minorHAnsi" w:cstheme="minorHAnsi"/>
          <w:color w:val="auto"/>
          <w:lang w:val="en-GB"/>
        </w:rPr>
        <w:t>MedLink</w:t>
      </w:r>
      <w:proofErr w:type="spellEnd"/>
      <w:r w:rsidR="002A6D1D">
        <w:rPr>
          <w:rFonts w:asciiTheme="minorHAnsi" w:hAnsiTheme="minorHAnsi" w:cstheme="minorHAnsi"/>
          <w:color w:val="auto"/>
          <w:lang w:val="en-GB"/>
        </w:rPr>
        <w:t xml:space="preserve"> inbox</w:t>
      </w:r>
      <w:r w:rsidR="002A6D1D" w:rsidRPr="002A6D1D">
        <w:rPr>
          <w:rFonts w:asciiTheme="minorHAnsi" w:hAnsiTheme="minorHAnsi" w:cstheme="minorHAnsi"/>
          <w:color w:val="auto"/>
          <w:lang w:val="en-GB"/>
        </w:rPr>
        <w:t xml:space="preserve"> for adding to the patients’ medical record.</w:t>
      </w:r>
      <w:r w:rsidR="00F67220">
        <w:rPr>
          <w:rFonts w:asciiTheme="minorHAnsi" w:hAnsiTheme="minorHAnsi" w:cstheme="minorHAnsi"/>
          <w:color w:val="auto"/>
          <w:lang w:val="en-GB"/>
        </w:rPr>
        <w:t xml:space="preserve"> </w:t>
      </w:r>
      <w:r w:rsidR="00F67220" w:rsidRPr="00F67220">
        <w:rPr>
          <w:color w:val="auto"/>
          <w:lang w:val="en-GB" w:eastAsia="en-US"/>
        </w:rPr>
        <w:t>You can find more information on their website and view their Privacy Notice directly using this link:</w:t>
      </w:r>
      <w:r w:rsidR="00F67220">
        <w:rPr>
          <w:color w:val="auto"/>
          <w:lang w:val="en-GB" w:eastAsia="en-US"/>
        </w:rPr>
        <w:t xml:space="preserve"> </w:t>
      </w:r>
      <w:hyperlink r:id="rId42" w:history="1">
        <w:proofErr w:type="spellStart"/>
        <w:r w:rsidR="00F67220" w:rsidRPr="00F67220">
          <w:rPr>
            <w:rStyle w:val="Hyperlink"/>
            <w:lang w:val="en-GB" w:eastAsia="en-US"/>
          </w:rPr>
          <w:t>MedLink</w:t>
        </w:r>
        <w:proofErr w:type="spellEnd"/>
        <w:r w:rsidR="00F67220" w:rsidRPr="00F67220">
          <w:rPr>
            <w:rStyle w:val="Hyperlink"/>
            <w:lang w:val="en-GB" w:eastAsia="en-US"/>
          </w:rPr>
          <w:t xml:space="preserve"> Privacy Notice</w:t>
        </w:r>
      </w:hyperlink>
    </w:p>
    <w:p w14:paraId="68F12840" w14:textId="77777777" w:rsidR="00AE2D9E" w:rsidRDefault="00AE2D9E" w:rsidP="002A6D1D">
      <w:pPr>
        <w:pStyle w:val="BodyText"/>
        <w:rPr>
          <w:color w:val="auto"/>
          <w:lang w:val="en-GB" w:eastAsia="en-US"/>
        </w:rPr>
      </w:pPr>
    </w:p>
    <w:p w14:paraId="466B1C9F" w14:textId="77777777" w:rsidR="00AE2D9E" w:rsidRPr="006D2F00" w:rsidRDefault="00AE2D9E" w:rsidP="002A6D1D">
      <w:pPr>
        <w:pStyle w:val="BodyText"/>
        <w:rPr>
          <w:rFonts w:asciiTheme="minorHAnsi" w:hAnsiTheme="minorHAnsi" w:cstheme="minorHAnsi"/>
          <w:b/>
          <w:bCs/>
          <w:sz w:val="28"/>
          <w:szCs w:val="28"/>
        </w:rPr>
      </w:pPr>
    </w:p>
    <w:p w14:paraId="081D5CB7" w14:textId="77777777" w:rsidR="00D54D3E" w:rsidRDefault="00D54D3E" w:rsidP="00DD2B61">
      <w:pPr>
        <w:pStyle w:val="BodyText"/>
        <w:spacing w:before="0" w:after="0"/>
        <w:rPr>
          <w:rFonts w:asciiTheme="minorHAnsi" w:hAnsiTheme="minorHAnsi" w:cstheme="minorHAnsi"/>
          <w:lang w:val="en-GB" w:eastAsia="en-US"/>
        </w:rPr>
      </w:pPr>
    </w:p>
    <w:p w14:paraId="4182D510" w14:textId="77777777" w:rsidR="007A7D43" w:rsidRDefault="007A7D43" w:rsidP="00DD2B61">
      <w:pPr>
        <w:pStyle w:val="BodyText"/>
        <w:spacing w:before="0" w:after="0"/>
        <w:rPr>
          <w:rFonts w:asciiTheme="minorHAnsi" w:hAnsiTheme="minorHAnsi" w:cstheme="minorHAnsi"/>
          <w:lang w:val="en-GB" w:eastAsia="en-US"/>
        </w:rPr>
      </w:pPr>
    </w:p>
    <w:p w14:paraId="586A909E" w14:textId="1A519794" w:rsidR="00443844" w:rsidRPr="00831CA2" w:rsidRDefault="00443844" w:rsidP="00714C01">
      <w:pPr>
        <w:pStyle w:val="Heading1"/>
        <w:spacing w:before="0" w:after="0" w:afterAutospacing="0"/>
        <w:ind w:left="426"/>
        <w:rPr>
          <w:rFonts w:asciiTheme="minorHAnsi" w:hAnsiTheme="minorHAnsi" w:cstheme="minorHAnsi"/>
          <w:color w:val="0070C0"/>
          <w:lang w:val="en-GB"/>
        </w:rPr>
      </w:pPr>
      <w:bookmarkStart w:id="26" w:name="_Toc138085611"/>
      <w:r w:rsidRPr="00831CA2">
        <w:rPr>
          <w:rFonts w:asciiTheme="minorHAnsi" w:hAnsiTheme="minorHAnsi" w:cstheme="minorHAnsi"/>
          <w:color w:val="0070C0"/>
          <w:lang w:val="en-GB"/>
        </w:rPr>
        <w:t>Your Patient Rights</w:t>
      </w:r>
      <w:bookmarkEnd w:id="26"/>
    </w:p>
    <w:p w14:paraId="4730D917" w14:textId="31DCD10F" w:rsidR="00443844" w:rsidRDefault="00564EEC"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The Law gives you certain rights to your personal and healthcare information that we hold, as set out below:</w:t>
      </w:r>
    </w:p>
    <w:p w14:paraId="7F4CFDD1" w14:textId="77777777" w:rsidR="00436617" w:rsidRPr="004F0156" w:rsidRDefault="00436617" w:rsidP="00DD2B61">
      <w:pPr>
        <w:pStyle w:val="BodyText"/>
        <w:spacing w:before="0" w:after="0"/>
        <w:rPr>
          <w:rFonts w:asciiTheme="minorHAnsi" w:hAnsiTheme="minorHAnsi" w:cstheme="minorHAnsi"/>
          <w:lang w:val="en-GB"/>
        </w:rPr>
      </w:pPr>
    </w:p>
    <w:p w14:paraId="21E988BA" w14:textId="79AE8C2E" w:rsidR="00666B32" w:rsidRPr="00831CA2" w:rsidRDefault="00564EEC" w:rsidP="00634ADC">
      <w:pPr>
        <w:pStyle w:val="Heading2"/>
        <w:numPr>
          <w:ilvl w:val="1"/>
          <w:numId w:val="16"/>
        </w:numPr>
        <w:spacing w:before="0" w:after="0"/>
        <w:rPr>
          <w:rFonts w:asciiTheme="minorHAnsi" w:hAnsiTheme="minorHAnsi" w:cstheme="minorHAnsi"/>
          <w:color w:val="0070C0"/>
          <w:lang w:val="en-GB"/>
        </w:rPr>
      </w:pPr>
      <w:bookmarkStart w:id="27" w:name="_Toc138085612"/>
      <w:r w:rsidRPr="00831CA2">
        <w:rPr>
          <w:rFonts w:asciiTheme="minorHAnsi" w:hAnsiTheme="minorHAnsi" w:cstheme="minorHAnsi"/>
          <w:color w:val="0070C0"/>
          <w:lang w:val="en-GB"/>
        </w:rPr>
        <w:t>Subject Access Requests (SAR)</w:t>
      </w:r>
      <w:bookmarkEnd w:id="27"/>
    </w:p>
    <w:p w14:paraId="2546A8F9" w14:textId="77777777" w:rsidR="008337D0" w:rsidRPr="0091497D" w:rsidRDefault="008337D0" w:rsidP="008337D0">
      <w:r w:rsidRPr="0091497D">
        <w:t>You have the right to see what information we hold about you and to request a copy of this information.</w:t>
      </w:r>
    </w:p>
    <w:p w14:paraId="33B38EEE" w14:textId="0DF1A97A" w:rsidR="008337D0" w:rsidRPr="0091497D" w:rsidRDefault="008337D0" w:rsidP="008337D0">
      <w:r w:rsidRPr="0091497D">
        <w:t>If you would like a copy of the information, we hold about you please contact a member of the practice or contact our Data Protection Officer</w:t>
      </w:r>
      <w:r w:rsidR="000C4D63">
        <w:t xml:space="preserve">, </w:t>
      </w:r>
      <w:r w:rsidR="000C4D63">
        <w:rPr>
          <w:rFonts w:asciiTheme="minorHAnsi" w:hAnsiTheme="minorHAnsi" w:cstheme="minorHAnsi"/>
        </w:rPr>
        <w:t>Caroline Dominey-Strange.</w:t>
      </w:r>
    </w:p>
    <w:p w14:paraId="0DE3D304" w14:textId="6032A353" w:rsidR="00564EEC" w:rsidRPr="0091497D" w:rsidRDefault="008337D0" w:rsidP="008337D0">
      <w:r w:rsidRPr="0091497D">
        <w:t xml:space="preserve">We will provide this information free of charge however, we may in some </w:t>
      </w:r>
      <w:r w:rsidRPr="0091497D">
        <w:rPr>
          <w:b/>
          <w:bCs/>
        </w:rPr>
        <w:t>limited and exceptional</w:t>
      </w:r>
      <w:r w:rsidRPr="0091497D">
        <w:t xml:space="preserve"> circumstances must make an administrative charge for any extra copies if the information requested is excessive, complex, or repetitive. We have one month to reply to you and give you the information that you require. We would ask, therefore, that any requests you make are in writing and it is made clear to us what and how much information you require. </w:t>
      </w:r>
    </w:p>
    <w:p w14:paraId="02C6117D" w14:textId="7ABEF49F" w:rsidR="00666B32" w:rsidRPr="004F0156" w:rsidRDefault="00605C93" w:rsidP="00634ADC">
      <w:pPr>
        <w:pStyle w:val="Heading2"/>
        <w:numPr>
          <w:ilvl w:val="1"/>
          <w:numId w:val="17"/>
        </w:numPr>
        <w:spacing w:before="0" w:after="0"/>
        <w:rPr>
          <w:rFonts w:asciiTheme="minorHAnsi" w:hAnsiTheme="minorHAnsi" w:cstheme="minorHAnsi"/>
          <w:lang w:val="en-GB"/>
        </w:rPr>
      </w:pPr>
      <w:bookmarkStart w:id="28" w:name="_Toc138085613"/>
      <w:r w:rsidRPr="00831CA2">
        <w:rPr>
          <w:rFonts w:asciiTheme="minorHAnsi" w:hAnsiTheme="minorHAnsi" w:cstheme="minorHAnsi"/>
          <w:color w:val="0070C0"/>
          <w:lang w:val="en-GB"/>
        </w:rPr>
        <w:t>Online Access</w:t>
      </w:r>
      <w:bookmarkEnd w:id="28"/>
      <w:r w:rsidR="00C119A0">
        <w:rPr>
          <w:rFonts w:asciiTheme="minorHAnsi" w:hAnsiTheme="minorHAnsi" w:cstheme="minorHAnsi"/>
          <w:lang w:val="en-GB"/>
        </w:rPr>
        <w:br/>
      </w:r>
    </w:p>
    <w:p w14:paraId="22A91D73" w14:textId="0E8FDDA6" w:rsidR="00632C50" w:rsidRPr="004F0156" w:rsidRDefault="00632C50"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You may ask us if you wish to have online access to your medical record and there are several ways you can do this, i.e., Patient Access NHS App. However, there will be certain protocols that we have to follow to give you online access, including written consent and production of documents that prove your identity.</w:t>
      </w:r>
    </w:p>
    <w:p w14:paraId="4CDB884A" w14:textId="77777777" w:rsidR="00632C50" w:rsidRPr="004F0156" w:rsidRDefault="00632C50"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Please note that when we give you online access, the responsibility is yours to make sure that you keep your information safe and secure if you do not wish any third party to gain access.</w:t>
      </w:r>
    </w:p>
    <w:p w14:paraId="62497982" w14:textId="6FE83534" w:rsidR="00632C50" w:rsidRPr="004F0156" w:rsidRDefault="00293881" w:rsidP="00DD2B61">
      <w:pPr>
        <w:pStyle w:val="BodyText"/>
        <w:spacing w:before="0" w:after="0"/>
        <w:rPr>
          <w:rFonts w:asciiTheme="minorHAnsi" w:hAnsiTheme="minorHAnsi" w:cstheme="minorHAnsi"/>
          <w:lang w:val="en-GB"/>
        </w:rPr>
      </w:pPr>
      <w:hyperlink r:id="rId43" w:history="1">
        <w:r w:rsidRPr="004F0156">
          <w:rPr>
            <w:rStyle w:val="Hyperlink"/>
            <w:rFonts w:asciiTheme="minorHAnsi" w:hAnsiTheme="minorHAnsi" w:cstheme="minorHAnsi"/>
            <w:lang w:val="en-GB"/>
          </w:rPr>
          <w:t>NHS Privacy Policy</w:t>
        </w:r>
      </w:hyperlink>
    </w:p>
    <w:p w14:paraId="0A48DFC7" w14:textId="77777777" w:rsidR="008337D0" w:rsidRPr="00436617" w:rsidRDefault="008337D0" w:rsidP="008337D0">
      <w:pPr>
        <w:rPr>
          <w:sz w:val="24"/>
          <w:szCs w:val="24"/>
        </w:rPr>
      </w:pPr>
      <w:r w:rsidRPr="00436617">
        <w:rPr>
          <w:b/>
          <w:bCs/>
          <w:sz w:val="24"/>
          <w:szCs w:val="24"/>
        </w:rPr>
        <w:t>F</w:t>
      </w:r>
      <w:r w:rsidRPr="00436617">
        <w:rPr>
          <w:sz w:val="24"/>
          <w:szCs w:val="24"/>
        </w:rPr>
        <w:t xml:space="preserve">reedom </w:t>
      </w:r>
      <w:r w:rsidRPr="00436617">
        <w:rPr>
          <w:b/>
          <w:bCs/>
          <w:sz w:val="24"/>
          <w:szCs w:val="24"/>
        </w:rPr>
        <w:t>o</w:t>
      </w:r>
      <w:r w:rsidRPr="00436617">
        <w:rPr>
          <w:sz w:val="24"/>
          <w:szCs w:val="24"/>
        </w:rPr>
        <w:t xml:space="preserve">f </w:t>
      </w:r>
      <w:r w:rsidRPr="00436617">
        <w:rPr>
          <w:b/>
          <w:bCs/>
          <w:sz w:val="24"/>
          <w:szCs w:val="24"/>
        </w:rPr>
        <w:t>I</w:t>
      </w:r>
      <w:r w:rsidRPr="00436617">
        <w:rPr>
          <w:sz w:val="24"/>
          <w:szCs w:val="24"/>
        </w:rPr>
        <w:t xml:space="preserve">nformation </w:t>
      </w:r>
      <w:r w:rsidRPr="00436617">
        <w:rPr>
          <w:b/>
          <w:bCs/>
          <w:sz w:val="24"/>
          <w:szCs w:val="24"/>
        </w:rPr>
        <w:t>R</w:t>
      </w:r>
      <w:r w:rsidRPr="00436617">
        <w:rPr>
          <w:sz w:val="24"/>
          <w:szCs w:val="24"/>
        </w:rPr>
        <w:t xml:space="preserve">equests – The Freedom of Information Act 2000 (FOIA) gives you as a patient a general right to certain information held on behalf of public authorities. You can request any non-personal information that the GP practice holds that doesn’t fall under an </w:t>
      </w:r>
      <w:r w:rsidRPr="00436617">
        <w:rPr>
          <w:sz w:val="24"/>
          <w:szCs w:val="24"/>
        </w:rPr>
        <w:lastRenderedPageBreak/>
        <w:t xml:space="preserve">exemption within Data Protection Law. You can find out more information here- The Information Commissioner’s Office has guidance on making FOI requests including request to public bodies: </w:t>
      </w:r>
      <w:hyperlink r:id="rId44" w:history="1">
        <w:r w:rsidRPr="00436617">
          <w:rPr>
            <w:rStyle w:val="Hyperlink"/>
            <w:color w:val="auto"/>
            <w:sz w:val="24"/>
            <w:szCs w:val="24"/>
          </w:rPr>
          <w:t>https://ico.org.uk/for-the-public/official-information/</w:t>
        </w:r>
      </w:hyperlink>
      <w:r w:rsidRPr="00436617">
        <w:rPr>
          <w:rStyle w:val="Hyperlink"/>
          <w:color w:val="auto"/>
          <w:sz w:val="24"/>
          <w:szCs w:val="24"/>
        </w:rPr>
        <w:t xml:space="preserve"> </w:t>
      </w:r>
      <w:r w:rsidRPr="00436617">
        <w:rPr>
          <w:sz w:val="24"/>
          <w:szCs w:val="24"/>
        </w:rPr>
        <w:t> </w:t>
      </w:r>
    </w:p>
    <w:p w14:paraId="5CE2F020" w14:textId="77777777" w:rsidR="008337D0" w:rsidRPr="004F0156" w:rsidRDefault="008337D0" w:rsidP="00DD2B61">
      <w:pPr>
        <w:pStyle w:val="BodyText"/>
        <w:spacing w:before="0" w:after="0"/>
        <w:rPr>
          <w:rFonts w:asciiTheme="minorHAnsi" w:hAnsiTheme="minorHAnsi" w:cstheme="minorHAnsi"/>
          <w:b/>
          <w:bCs/>
        </w:rPr>
      </w:pPr>
    </w:p>
    <w:p w14:paraId="5A1C1F22" w14:textId="58A4DCF6" w:rsidR="00A24782" w:rsidRPr="00831CA2" w:rsidRDefault="004551DA" w:rsidP="00A24782">
      <w:pPr>
        <w:pStyle w:val="Heading2"/>
        <w:numPr>
          <w:ilvl w:val="1"/>
          <w:numId w:val="18"/>
        </w:numPr>
        <w:spacing w:before="0" w:after="0"/>
        <w:rPr>
          <w:rFonts w:asciiTheme="minorHAnsi" w:hAnsiTheme="minorHAnsi" w:cstheme="minorHAnsi"/>
          <w:color w:val="0070C0"/>
          <w:lang w:val="en-GB"/>
        </w:rPr>
      </w:pPr>
      <w:bookmarkStart w:id="29" w:name="_Toc138085614"/>
      <w:r w:rsidRPr="00831CA2">
        <w:rPr>
          <w:rFonts w:asciiTheme="minorHAnsi" w:hAnsiTheme="minorHAnsi" w:cstheme="minorHAnsi"/>
          <w:color w:val="0070C0"/>
          <w:lang w:val="en-GB"/>
        </w:rPr>
        <w:t>Right to Rectification</w:t>
      </w:r>
      <w:bookmarkEnd w:id="29"/>
    </w:p>
    <w:p w14:paraId="74674598" w14:textId="77777777" w:rsidR="00A24782" w:rsidRPr="00A24782" w:rsidRDefault="00A24782" w:rsidP="00A24782">
      <w:pPr>
        <w:rPr>
          <w:sz w:val="24"/>
          <w:szCs w:val="24"/>
        </w:rPr>
      </w:pPr>
      <w:r w:rsidRPr="00A24782">
        <w:rPr>
          <w:sz w:val="24"/>
          <w:szCs w:val="24"/>
        </w:rPr>
        <w:t>We want to make sure that your personal information is accurate and up to date. You may ask us to correct any information you think is inaccurate. It is very important that you make sure you tell us if your contact details including your mobile phone number has changed.</w:t>
      </w:r>
    </w:p>
    <w:p w14:paraId="56C6E99E" w14:textId="0BC7F421" w:rsidR="00A24782" w:rsidRPr="00A24782" w:rsidRDefault="00A24782" w:rsidP="00A24782">
      <w:pPr>
        <w:rPr>
          <w:sz w:val="24"/>
          <w:szCs w:val="24"/>
        </w:rPr>
      </w:pPr>
      <w:r w:rsidRPr="00A24782">
        <w:rPr>
          <w:sz w:val="24"/>
          <w:szCs w:val="24"/>
          <w:lang w:eastAsia="en-GB"/>
        </w:rPr>
        <w:t>If considered appropriate,</w:t>
      </w:r>
      <w:r w:rsidR="00CE0A4B">
        <w:rPr>
          <w:sz w:val="24"/>
          <w:szCs w:val="24"/>
          <w:lang w:eastAsia="en-GB"/>
        </w:rPr>
        <w:t xml:space="preserve"> </w:t>
      </w:r>
      <w:r w:rsidRPr="00A24782">
        <w:rPr>
          <w:sz w:val="24"/>
          <w:szCs w:val="24"/>
          <w:lang w:eastAsia="en-GB"/>
        </w:rPr>
        <w:t>a retrospective entry can be made by a clinician if you have concerns regarding the accuracy of your clinical record.</w:t>
      </w:r>
    </w:p>
    <w:p w14:paraId="5ED4D449" w14:textId="77777777" w:rsidR="00A24782" w:rsidRPr="004F0156" w:rsidRDefault="00A24782" w:rsidP="00DD2B61">
      <w:pPr>
        <w:pStyle w:val="BodyText"/>
        <w:spacing w:before="0" w:after="0"/>
        <w:rPr>
          <w:rFonts w:asciiTheme="minorHAnsi" w:hAnsiTheme="minorHAnsi" w:cstheme="minorHAnsi"/>
          <w:b/>
          <w:bCs/>
        </w:rPr>
      </w:pPr>
    </w:p>
    <w:p w14:paraId="210EA464" w14:textId="41B95BF9" w:rsidR="00666B32" w:rsidRPr="00831CA2" w:rsidRDefault="00BB6430" w:rsidP="00634ADC">
      <w:pPr>
        <w:pStyle w:val="Heading2"/>
        <w:numPr>
          <w:ilvl w:val="1"/>
          <w:numId w:val="19"/>
        </w:numPr>
        <w:spacing w:before="0" w:after="0"/>
        <w:rPr>
          <w:rFonts w:asciiTheme="minorHAnsi" w:hAnsiTheme="minorHAnsi" w:cstheme="minorHAnsi"/>
          <w:color w:val="0070C0"/>
        </w:rPr>
      </w:pPr>
      <w:bookmarkStart w:id="30" w:name="_Toc138085615"/>
      <w:r w:rsidRPr="00831CA2">
        <w:rPr>
          <w:rFonts w:asciiTheme="minorHAnsi" w:hAnsiTheme="minorHAnsi" w:cstheme="minorHAnsi"/>
          <w:color w:val="0070C0"/>
          <w:lang w:val="en-GB"/>
        </w:rPr>
        <w:t xml:space="preserve">Right </w:t>
      </w:r>
      <w:r w:rsidR="00702A7A" w:rsidRPr="00831CA2">
        <w:rPr>
          <w:rFonts w:asciiTheme="minorHAnsi" w:hAnsiTheme="minorHAnsi" w:cstheme="minorHAnsi"/>
          <w:color w:val="0070C0"/>
          <w:lang w:val="en-GB"/>
        </w:rPr>
        <w:t>to Object</w:t>
      </w:r>
      <w:bookmarkEnd w:id="30"/>
    </w:p>
    <w:p w14:paraId="3CABE260" w14:textId="77777777" w:rsidR="00050035" w:rsidRPr="00050035" w:rsidRDefault="00050035" w:rsidP="00050035">
      <w:pPr>
        <w:shd w:val="clear" w:color="auto" w:fill="FFFFFF"/>
        <w:textAlignment w:val="baseline"/>
        <w:rPr>
          <w:sz w:val="24"/>
          <w:szCs w:val="24"/>
          <w:lang w:eastAsia="en-GB"/>
        </w:rPr>
      </w:pPr>
      <w:r w:rsidRPr="00050035">
        <w:rPr>
          <w:sz w:val="24"/>
          <w:szCs w:val="24"/>
          <w:lang w:eastAsia="en-GB"/>
        </w:rPr>
        <w:t xml:space="preserve">If we are using your data because we deem it necessary for our legitimate interests to do so, and you do not agree, you have the right to object. We will respond to your request within 30 days (although we may be allowed to extend this period in certain cases). Generally, we will only disagree with you if certain limited conditions apply i.e., safeguarding reasons. </w:t>
      </w:r>
    </w:p>
    <w:p w14:paraId="2918482E" w14:textId="3CF2B1C7" w:rsidR="00050035" w:rsidRPr="00050035" w:rsidRDefault="00050035" w:rsidP="00050035">
      <w:pPr>
        <w:rPr>
          <w:sz w:val="24"/>
          <w:szCs w:val="24"/>
        </w:rPr>
      </w:pPr>
      <w:r w:rsidRPr="00050035">
        <w:rPr>
          <w:sz w:val="24"/>
          <w:szCs w:val="24"/>
        </w:rPr>
        <w:t>We cannot share your information with anyone else for a purpose that is not directly related to your health, e.g., medical research, educational purposes, etc. We would ask you for your consent to do this however, you have the right to request that your personal and healthcare information is not shared by the Surgery in this way. Please note the anonymised Information section in this Privacy Notice.</w:t>
      </w:r>
    </w:p>
    <w:p w14:paraId="6812C5DE" w14:textId="77777777" w:rsidR="00050035" w:rsidRPr="004F0156" w:rsidRDefault="00050035" w:rsidP="00DD2B61">
      <w:pPr>
        <w:pStyle w:val="BodyText"/>
        <w:spacing w:before="0" w:after="0"/>
        <w:rPr>
          <w:rFonts w:asciiTheme="minorHAnsi" w:hAnsiTheme="minorHAnsi" w:cstheme="minorHAnsi"/>
        </w:rPr>
      </w:pPr>
    </w:p>
    <w:p w14:paraId="5D260D8F" w14:textId="40071846" w:rsidR="00666B32" w:rsidRPr="00831CA2" w:rsidRDefault="00AE3FF0" w:rsidP="00634ADC">
      <w:pPr>
        <w:pStyle w:val="Heading2"/>
        <w:numPr>
          <w:ilvl w:val="1"/>
          <w:numId w:val="20"/>
        </w:numPr>
        <w:spacing w:before="0" w:after="0"/>
        <w:rPr>
          <w:rFonts w:asciiTheme="minorHAnsi" w:hAnsiTheme="minorHAnsi" w:cstheme="minorHAnsi"/>
          <w:color w:val="0070C0"/>
        </w:rPr>
      </w:pPr>
      <w:bookmarkStart w:id="31" w:name="_Toc138085616"/>
      <w:r w:rsidRPr="00831CA2">
        <w:rPr>
          <w:rFonts w:asciiTheme="minorHAnsi" w:hAnsiTheme="minorHAnsi" w:cstheme="minorHAnsi"/>
          <w:color w:val="0070C0"/>
          <w:lang w:val="en-GB"/>
        </w:rPr>
        <w:t>Right to Withdraw Consent</w:t>
      </w:r>
      <w:bookmarkEnd w:id="31"/>
      <w:r w:rsidRPr="00831CA2">
        <w:rPr>
          <w:rFonts w:asciiTheme="minorHAnsi" w:hAnsiTheme="minorHAnsi" w:cstheme="minorHAnsi"/>
          <w:color w:val="0070C0"/>
          <w:lang w:val="en-GB"/>
        </w:rPr>
        <w:t xml:space="preserve"> </w:t>
      </w:r>
    </w:p>
    <w:p w14:paraId="1A3B7335" w14:textId="723EA39D" w:rsidR="003A5577" w:rsidRPr="008337D0" w:rsidRDefault="00C119A0" w:rsidP="008337D0">
      <w:pPr>
        <w:shd w:val="clear" w:color="auto" w:fill="FFFFFF"/>
        <w:textAlignment w:val="baseline"/>
        <w:rPr>
          <w:sz w:val="24"/>
          <w:szCs w:val="24"/>
          <w:lang w:eastAsia="en-GB"/>
        </w:rPr>
      </w:pPr>
      <w:r w:rsidRPr="00C119A0">
        <w:rPr>
          <w:sz w:val="24"/>
          <w:szCs w:val="24"/>
          <w:lang w:eastAsia="en-GB"/>
        </w:rPr>
        <w:t>Where we have obtained your consent to process your personal data for certain activities (for example for a research project), or consent to market to you, you may withdraw your consent at any time.</w:t>
      </w:r>
    </w:p>
    <w:p w14:paraId="7E5C6C1D" w14:textId="3E4D9CE9" w:rsidR="00666B32" w:rsidRPr="00831CA2" w:rsidRDefault="003A5577" w:rsidP="00634ADC">
      <w:pPr>
        <w:pStyle w:val="Heading2"/>
        <w:numPr>
          <w:ilvl w:val="1"/>
          <w:numId w:val="21"/>
        </w:numPr>
        <w:spacing w:before="0" w:after="0"/>
        <w:rPr>
          <w:rFonts w:asciiTheme="minorHAnsi" w:hAnsiTheme="minorHAnsi" w:cstheme="minorHAnsi"/>
          <w:color w:val="0070C0"/>
        </w:rPr>
      </w:pPr>
      <w:bookmarkStart w:id="32" w:name="_Toc138085617"/>
      <w:r w:rsidRPr="00831CA2">
        <w:rPr>
          <w:rFonts w:asciiTheme="minorHAnsi" w:hAnsiTheme="minorHAnsi" w:cstheme="minorHAnsi"/>
          <w:color w:val="0070C0"/>
          <w:lang w:val="en-GB"/>
        </w:rPr>
        <w:t>Right to Erasure</w:t>
      </w:r>
      <w:bookmarkEnd w:id="32"/>
    </w:p>
    <w:p w14:paraId="3B5F7F0F" w14:textId="77777777" w:rsidR="004811CB" w:rsidRPr="00C119A0" w:rsidRDefault="004811CB" w:rsidP="004811CB">
      <w:pPr>
        <w:shd w:val="clear" w:color="auto" w:fill="FFFFFF"/>
        <w:textAlignment w:val="baseline"/>
        <w:rPr>
          <w:sz w:val="24"/>
          <w:szCs w:val="24"/>
          <w:lang w:eastAsia="en-GB"/>
        </w:rPr>
      </w:pPr>
      <w:r w:rsidRPr="00C119A0">
        <w:rPr>
          <w:sz w:val="24"/>
          <w:szCs w:val="24"/>
          <w:lang w:eastAsia="en-GB"/>
        </w:rPr>
        <w:t>In certain situations (for example, where we have processed your data unlawfully), you have the right to request us to “erase” your personal data. We will respond to your request within 30 days (although we may be allowed to extend this period in certain cases) and will only disagree with you if certain limited conditions apply. If we do agree to your request, we will delete your data but will generally assume that you would prefer us to keep a note of your name on our register of individuals who would prefer not to be contacted. That way, we will minimise the chances of you being contacted in the future where your data are collected in unconnected circumstances. If you would prefer us not to do this, you are free to say so.</w:t>
      </w:r>
    </w:p>
    <w:p w14:paraId="4078A327" w14:textId="6817B146" w:rsidR="003B09F9" w:rsidRPr="008337D0" w:rsidRDefault="004811CB" w:rsidP="008337D0">
      <w:pPr>
        <w:rPr>
          <w:sz w:val="24"/>
          <w:szCs w:val="24"/>
        </w:rPr>
      </w:pPr>
      <w:r w:rsidRPr="00C119A0">
        <w:rPr>
          <w:sz w:val="24"/>
          <w:szCs w:val="24"/>
        </w:rPr>
        <w:lastRenderedPageBreak/>
        <w:t>You have the right to ask for your information to be removed however, if we require this information to assist us in providing you with appropriate medical services and diagnosis for your healthcare, then removal may not be possible.</w:t>
      </w:r>
    </w:p>
    <w:p w14:paraId="554936D7" w14:textId="7835C451" w:rsidR="00666B32" w:rsidRPr="00831CA2" w:rsidRDefault="003B09F9" w:rsidP="00634ADC">
      <w:pPr>
        <w:pStyle w:val="Heading2"/>
        <w:numPr>
          <w:ilvl w:val="1"/>
          <w:numId w:val="22"/>
        </w:numPr>
        <w:spacing w:before="0" w:after="0"/>
        <w:rPr>
          <w:rFonts w:asciiTheme="minorHAnsi" w:hAnsiTheme="minorHAnsi" w:cstheme="minorHAnsi"/>
          <w:color w:val="0070C0"/>
        </w:rPr>
      </w:pPr>
      <w:bookmarkStart w:id="33" w:name="_Toc138085618"/>
      <w:r w:rsidRPr="00831CA2">
        <w:rPr>
          <w:rFonts w:asciiTheme="minorHAnsi" w:hAnsiTheme="minorHAnsi" w:cstheme="minorHAnsi"/>
          <w:color w:val="0070C0"/>
          <w:lang w:val="en-GB"/>
        </w:rPr>
        <w:t>Right of Data Portability</w:t>
      </w:r>
      <w:bookmarkEnd w:id="33"/>
    </w:p>
    <w:p w14:paraId="502E8DD7" w14:textId="77777777" w:rsidR="00050035" w:rsidRPr="0091497D" w:rsidRDefault="00050035" w:rsidP="00050035">
      <w:pPr>
        <w:shd w:val="clear" w:color="auto" w:fill="FFFFFF"/>
        <w:textAlignment w:val="baseline"/>
        <w:rPr>
          <w:rFonts w:asciiTheme="minorHAnsi" w:hAnsiTheme="minorHAnsi" w:cstheme="minorHAnsi"/>
          <w:lang w:eastAsia="en-GB"/>
        </w:rPr>
      </w:pPr>
      <w:r w:rsidRPr="0091497D">
        <w:rPr>
          <w:rFonts w:asciiTheme="minorHAnsi" w:hAnsiTheme="minorHAnsi" w:cstheme="minorHAnsi"/>
          <w:lang w:eastAsia="en-GB"/>
        </w:rPr>
        <w:t>Even if we already hold your personal data, you still have various rights in relation to it. To get in touch about these, please contact us. We will seek to deal with your request without undue delay, and in any event in accordance with the requirements of any applicable laws. Please note that we may keep a record of your communications to help us resolve any issues which you raise.</w:t>
      </w:r>
    </w:p>
    <w:p w14:paraId="250461BA" w14:textId="61CE1ED0" w:rsidR="00050035" w:rsidRPr="0091497D" w:rsidRDefault="00050035" w:rsidP="00050035">
      <w:pPr>
        <w:shd w:val="clear" w:color="auto" w:fill="FFFFFF"/>
        <w:textAlignment w:val="baseline"/>
        <w:rPr>
          <w:rFonts w:asciiTheme="minorHAnsi" w:hAnsiTheme="minorHAnsi" w:cstheme="minorHAnsi"/>
          <w:b/>
          <w:bCs/>
          <w:lang w:eastAsia="en-GB"/>
        </w:rPr>
      </w:pPr>
      <w:r w:rsidRPr="0091497D">
        <w:rPr>
          <w:rFonts w:asciiTheme="minorHAnsi" w:hAnsiTheme="minorHAnsi" w:cstheme="minorHAnsi"/>
          <w:b/>
          <w:bCs/>
        </w:rPr>
        <w:t>If you wish, you have the right to transfer your data from us to another data controller. We will help with this with a GP-to-GP data transfer and transfer of your</w:t>
      </w:r>
      <w:r w:rsidRPr="0091497D">
        <w:rPr>
          <w:rFonts w:asciiTheme="minorHAnsi" w:hAnsiTheme="minorHAnsi" w:cstheme="minorHAnsi"/>
          <w:b/>
          <w:bCs/>
          <w:lang w:eastAsia="en-GB"/>
        </w:rPr>
        <w:t xml:space="preserve"> hard copy notes. </w:t>
      </w:r>
    </w:p>
    <w:p w14:paraId="3B40BA3E" w14:textId="77777777" w:rsidR="00050035" w:rsidRDefault="00050035" w:rsidP="00DD2B61">
      <w:pPr>
        <w:pStyle w:val="BodyText"/>
        <w:spacing w:before="0" w:after="0"/>
        <w:rPr>
          <w:rFonts w:asciiTheme="minorHAnsi" w:hAnsiTheme="minorHAnsi" w:cstheme="minorHAnsi"/>
          <w:b/>
          <w:bCs/>
        </w:rPr>
      </w:pPr>
    </w:p>
    <w:p w14:paraId="726C32BC" w14:textId="77777777" w:rsidR="006672AF" w:rsidRDefault="006672AF" w:rsidP="00DD2B61">
      <w:pPr>
        <w:pStyle w:val="BodyText"/>
        <w:spacing w:before="0" w:after="0"/>
        <w:rPr>
          <w:rFonts w:asciiTheme="minorHAnsi" w:hAnsiTheme="minorHAnsi" w:cstheme="minorHAnsi"/>
          <w:b/>
          <w:bCs/>
        </w:rPr>
      </w:pPr>
    </w:p>
    <w:p w14:paraId="449DF5F2" w14:textId="10A72BB9" w:rsidR="00666B32" w:rsidRPr="00831CA2" w:rsidRDefault="007A7D43" w:rsidP="00714C01">
      <w:pPr>
        <w:pStyle w:val="Heading1"/>
        <w:spacing w:before="0" w:after="0" w:afterAutospacing="0"/>
        <w:ind w:left="426"/>
        <w:rPr>
          <w:rFonts w:asciiTheme="minorHAnsi" w:hAnsiTheme="minorHAnsi" w:cstheme="minorHAnsi"/>
          <w:color w:val="0070C0"/>
          <w:lang w:val="en-GB"/>
        </w:rPr>
      </w:pPr>
      <w:bookmarkStart w:id="34" w:name="_Toc138085619"/>
      <w:r w:rsidRPr="00831CA2">
        <w:rPr>
          <w:rFonts w:asciiTheme="minorHAnsi" w:hAnsiTheme="minorHAnsi" w:cstheme="minorHAnsi"/>
          <w:color w:val="0070C0"/>
          <w:lang w:val="en-GB"/>
        </w:rPr>
        <w:t>U</w:t>
      </w:r>
      <w:r w:rsidR="004B5E5F" w:rsidRPr="00831CA2">
        <w:rPr>
          <w:rFonts w:asciiTheme="minorHAnsi" w:hAnsiTheme="minorHAnsi" w:cstheme="minorHAnsi"/>
          <w:color w:val="0070C0"/>
          <w:lang w:val="en-GB"/>
        </w:rPr>
        <w:t>nder 16s</w:t>
      </w:r>
      <w:bookmarkEnd w:id="34"/>
    </w:p>
    <w:p w14:paraId="4D81A1D8" w14:textId="6DFA41EA" w:rsidR="00ED7BBB" w:rsidRPr="004F0156" w:rsidRDefault="00ED7BBB"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 xml:space="preserve">Up until the age of 16 your parents will be able to access your medical information. This means they can discuss your care with staff at the Practice and may request to see copies of your medical </w:t>
      </w:r>
      <w:r w:rsidR="00122EBE" w:rsidRPr="004F0156">
        <w:rPr>
          <w:rFonts w:asciiTheme="minorHAnsi" w:hAnsiTheme="minorHAnsi" w:cstheme="minorHAnsi"/>
          <w:lang w:val="en-GB"/>
        </w:rPr>
        <w:t>information unless</w:t>
      </w:r>
      <w:r w:rsidRPr="004F0156">
        <w:rPr>
          <w:rFonts w:asciiTheme="minorHAnsi" w:hAnsiTheme="minorHAnsi" w:cstheme="minorHAnsi"/>
          <w:lang w:val="en-GB"/>
        </w:rPr>
        <w:t xml:space="preserve"> you request us to withhold this information from them.</w:t>
      </w:r>
    </w:p>
    <w:p w14:paraId="35A84EAB" w14:textId="55FCF1F7" w:rsidR="004B5E5F" w:rsidRPr="004F0156" w:rsidRDefault="00ED7BBB"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 xml:space="preserve">If you do not want your parents to have access to your medical information, please speak to a member of the Practice team. </w:t>
      </w:r>
    </w:p>
    <w:p w14:paraId="6E4E463C" w14:textId="2CEE88A5" w:rsidR="00B4121D" w:rsidRPr="004F0156" w:rsidRDefault="00B4121D" w:rsidP="00DD2B61">
      <w:pPr>
        <w:pStyle w:val="BodyText"/>
        <w:spacing w:before="0" w:after="0"/>
        <w:jc w:val="center"/>
        <w:rPr>
          <w:rFonts w:asciiTheme="minorHAnsi" w:hAnsiTheme="minorHAnsi" w:cstheme="minorHAnsi"/>
          <w:lang w:val="en-GB"/>
        </w:rPr>
      </w:pPr>
    </w:p>
    <w:p w14:paraId="3472287F" w14:textId="17515138" w:rsidR="00816B71" w:rsidRDefault="00CE157D"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rPr>
        <w:t>If English is not your first language you can request a translation of this Privacy Notice. Please contact our Data Protection Officer</w:t>
      </w:r>
      <w:r w:rsidR="00F7716A">
        <w:rPr>
          <w:rFonts w:asciiTheme="minorHAnsi" w:hAnsiTheme="minorHAnsi" w:cstheme="minorHAnsi"/>
          <w:lang w:val="en-GB"/>
        </w:rPr>
        <w:t xml:space="preserve">, </w:t>
      </w:r>
      <w:r w:rsidR="00F7716A">
        <w:rPr>
          <w:rFonts w:asciiTheme="minorHAnsi" w:hAnsiTheme="minorHAnsi" w:cstheme="minorHAnsi"/>
          <w:lang w:val="en-GB" w:eastAsia="en-US"/>
        </w:rPr>
        <w:t>Caroline Dominey-Strange.</w:t>
      </w:r>
    </w:p>
    <w:p w14:paraId="4E2732B9" w14:textId="704ADDF9" w:rsidR="007A7D43" w:rsidRDefault="007A7D43" w:rsidP="00DD2B61">
      <w:pPr>
        <w:pStyle w:val="BodyText"/>
        <w:spacing w:before="0" w:after="0"/>
        <w:rPr>
          <w:rFonts w:asciiTheme="minorHAnsi" w:hAnsiTheme="minorHAnsi" w:cstheme="minorHAnsi"/>
          <w:lang w:val="en-GB"/>
        </w:rPr>
      </w:pPr>
    </w:p>
    <w:p w14:paraId="03327B78" w14:textId="77777777" w:rsidR="00E23784" w:rsidRPr="004F0156" w:rsidRDefault="00E23784" w:rsidP="00DD2B61">
      <w:pPr>
        <w:pStyle w:val="BodyText"/>
        <w:spacing w:before="0" w:after="0"/>
        <w:rPr>
          <w:rFonts w:asciiTheme="minorHAnsi" w:hAnsiTheme="minorHAnsi" w:cstheme="minorHAnsi"/>
          <w:lang w:val="en-GB"/>
        </w:rPr>
      </w:pPr>
    </w:p>
    <w:p w14:paraId="6CA14EDB" w14:textId="7718A57C" w:rsidR="00666B32" w:rsidRPr="004F0156" w:rsidRDefault="00AA7A54" w:rsidP="00714C01">
      <w:pPr>
        <w:pStyle w:val="Heading1"/>
        <w:spacing w:before="0" w:after="0" w:afterAutospacing="0"/>
        <w:ind w:left="426"/>
        <w:rPr>
          <w:rFonts w:asciiTheme="minorHAnsi" w:hAnsiTheme="minorHAnsi" w:cstheme="minorHAnsi"/>
          <w:bCs/>
        </w:rPr>
      </w:pPr>
      <w:bookmarkStart w:id="35" w:name="_Toc138085620"/>
      <w:r w:rsidRPr="00831CA2">
        <w:rPr>
          <w:rFonts w:asciiTheme="minorHAnsi" w:hAnsiTheme="minorHAnsi" w:cstheme="minorHAnsi"/>
          <w:color w:val="0070C0"/>
          <w:lang w:val="en-GB"/>
        </w:rPr>
        <w:t>Why NHS Digital Collects General Practice Data</w:t>
      </w:r>
      <w:bookmarkEnd w:id="35"/>
    </w:p>
    <w:p w14:paraId="00AC9325" w14:textId="072D1B05" w:rsidR="00996F16"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 xml:space="preserve">NHS Digital is the national custodian for health and care data in England and has responsibility for standardising, collecting, analysing, </w:t>
      </w:r>
      <w:r w:rsidR="009E1446" w:rsidRPr="004F0156">
        <w:rPr>
          <w:rFonts w:asciiTheme="minorHAnsi" w:hAnsiTheme="minorHAnsi" w:cstheme="minorHAnsi"/>
        </w:rPr>
        <w:t>publishing,</w:t>
      </w:r>
      <w:r w:rsidRPr="004F0156">
        <w:rPr>
          <w:rFonts w:asciiTheme="minorHAnsi" w:hAnsiTheme="minorHAnsi" w:cstheme="minorHAnsi"/>
        </w:rPr>
        <w:t xml:space="preserve"> and sharing data and information from across the health and social care system, including general practice.</w:t>
      </w:r>
    </w:p>
    <w:p w14:paraId="20AF25C3" w14:textId="77777777" w:rsidR="00996F16" w:rsidRPr="004F0156" w:rsidRDefault="00996F16" w:rsidP="00DD2B61">
      <w:pPr>
        <w:spacing w:beforeAutospacing="0" w:afterAutospacing="0"/>
        <w:jc w:val="left"/>
        <w:rPr>
          <w:rFonts w:asciiTheme="minorHAnsi" w:hAnsiTheme="minorHAnsi" w:cstheme="minorHAnsi"/>
        </w:rPr>
      </w:pPr>
    </w:p>
    <w:p w14:paraId="77959EF2" w14:textId="77777777" w:rsidR="00996F16"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NHS Digital collected patient data from general practices using a service called the General Practice Extraction Service (GPES), which has operated for over 10 years and now needs to be replaced.</w:t>
      </w:r>
    </w:p>
    <w:p w14:paraId="3E5C7BF9" w14:textId="77777777" w:rsidR="00996F16" w:rsidRPr="004F0156" w:rsidRDefault="00996F16" w:rsidP="00DD2B61">
      <w:pPr>
        <w:spacing w:beforeAutospacing="0" w:afterAutospacing="0"/>
        <w:jc w:val="left"/>
        <w:rPr>
          <w:rFonts w:asciiTheme="minorHAnsi" w:hAnsiTheme="minorHAnsi" w:cstheme="minorHAnsi"/>
        </w:rPr>
      </w:pPr>
    </w:p>
    <w:p w14:paraId="041AD40E" w14:textId="57A83B0F" w:rsidR="0026748A"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 xml:space="preserve">NHS Digital has engaged with doctors, patients, </w:t>
      </w:r>
      <w:r w:rsidR="009E1446" w:rsidRPr="004F0156">
        <w:rPr>
          <w:rFonts w:asciiTheme="minorHAnsi" w:hAnsiTheme="minorHAnsi" w:cstheme="minorHAnsi"/>
        </w:rPr>
        <w:t>data,</w:t>
      </w:r>
      <w:r w:rsidRPr="004F0156">
        <w:rPr>
          <w:rFonts w:asciiTheme="minorHAnsi" w:hAnsiTheme="minorHAnsi" w:cstheme="minorHAnsi"/>
        </w:rPr>
        <w:t xml:space="preserve"> and governance experts to design a new approach to collect data from general practice that:</w:t>
      </w:r>
    </w:p>
    <w:p w14:paraId="0792E52C" w14:textId="18ADEAB9" w:rsidR="00996F16" w:rsidRPr="004F0156" w:rsidRDefault="00476116" w:rsidP="00634ADC">
      <w:pPr>
        <w:pStyle w:val="ListParagraph"/>
        <w:numPr>
          <w:ilvl w:val="0"/>
          <w:numId w:val="33"/>
        </w:numPr>
        <w:spacing w:beforeAutospacing="0" w:after="0" w:afterAutospacing="0"/>
        <w:rPr>
          <w:rFonts w:asciiTheme="minorHAnsi" w:hAnsiTheme="minorHAnsi" w:cstheme="minorHAnsi"/>
          <w:sz w:val="20"/>
          <w:szCs w:val="20"/>
        </w:rPr>
      </w:pPr>
      <w:r w:rsidRPr="004F0156">
        <w:rPr>
          <w:rFonts w:asciiTheme="minorHAnsi" w:hAnsiTheme="minorHAnsi" w:cstheme="minorHAnsi"/>
          <w:sz w:val="20"/>
          <w:szCs w:val="20"/>
          <w:lang w:val="en-GB"/>
        </w:rPr>
        <w:t>r</w:t>
      </w:r>
      <w:r w:rsidR="00996F16" w:rsidRPr="004F0156">
        <w:rPr>
          <w:rFonts w:asciiTheme="minorHAnsi" w:hAnsiTheme="minorHAnsi" w:cstheme="minorHAnsi"/>
          <w:sz w:val="20"/>
          <w:szCs w:val="20"/>
        </w:rPr>
        <w:t>educes burden on GP practices</w:t>
      </w:r>
    </w:p>
    <w:p w14:paraId="296E7A4A" w14:textId="71AC176F" w:rsidR="00996F16" w:rsidRPr="004F0156" w:rsidRDefault="00476116" w:rsidP="00634ADC">
      <w:pPr>
        <w:pStyle w:val="ListParagraph"/>
        <w:numPr>
          <w:ilvl w:val="0"/>
          <w:numId w:val="33"/>
        </w:numPr>
        <w:spacing w:beforeAutospacing="0" w:after="0" w:afterAutospacing="0"/>
        <w:rPr>
          <w:rFonts w:asciiTheme="minorHAnsi" w:hAnsiTheme="minorHAnsi" w:cstheme="minorHAnsi"/>
          <w:sz w:val="20"/>
          <w:szCs w:val="20"/>
        </w:rPr>
      </w:pPr>
      <w:r w:rsidRPr="004F0156">
        <w:rPr>
          <w:rFonts w:asciiTheme="minorHAnsi" w:hAnsiTheme="minorHAnsi" w:cstheme="minorHAnsi"/>
          <w:sz w:val="20"/>
          <w:szCs w:val="20"/>
        </w:rPr>
        <w:t>explains</w:t>
      </w:r>
      <w:r w:rsidR="00996F16" w:rsidRPr="004F0156">
        <w:rPr>
          <w:rFonts w:asciiTheme="minorHAnsi" w:hAnsiTheme="minorHAnsi" w:cstheme="minorHAnsi"/>
          <w:sz w:val="20"/>
          <w:szCs w:val="20"/>
        </w:rPr>
        <w:t xml:space="preserve"> clearly how data is used </w:t>
      </w:r>
    </w:p>
    <w:p w14:paraId="3BB6A148" w14:textId="074D0080" w:rsidR="004F0156" w:rsidRPr="004F0156" w:rsidRDefault="00476116" w:rsidP="00634ADC">
      <w:pPr>
        <w:pStyle w:val="ListParagraph"/>
        <w:numPr>
          <w:ilvl w:val="0"/>
          <w:numId w:val="33"/>
        </w:numPr>
        <w:spacing w:beforeAutospacing="0" w:after="0" w:afterAutospacing="0"/>
        <w:jc w:val="left"/>
        <w:rPr>
          <w:rFonts w:asciiTheme="minorHAnsi" w:hAnsiTheme="minorHAnsi" w:cstheme="minorHAnsi"/>
        </w:rPr>
      </w:pPr>
      <w:r w:rsidRPr="004F0156">
        <w:rPr>
          <w:rFonts w:asciiTheme="minorHAnsi" w:hAnsiTheme="minorHAnsi" w:cstheme="minorHAnsi"/>
          <w:sz w:val="20"/>
          <w:szCs w:val="20"/>
        </w:rPr>
        <w:t>supports</w:t>
      </w:r>
      <w:r w:rsidR="00996F16" w:rsidRPr="004F0156">
        <w:rPr>
          <w:rFonts w:asciiTheme="minorHAnsi" w:hAnsiTheme="minorHAnsi" w:cstheme="minorHAnsi"/>
          <w:sz w:val="20"/>
          <w:szCs w:val="20"/>
        </w:rPr>
        <w:t xml:space="preserve"> processes that manage and enable lawful access to patient data to improve health and social care</w:t>
      </w:r>
    </w:p>
    <w:p w14:paraId="1B8764B2" w14:textId="42B74E2F" w:rsidR="00996F16" w:rsidRPr="004F0156" w:rsidRDefault="00E23784" w:rsidP="00E23784">
      <w:pPr>
        <w:spacing w:beforeAutospacing="0" w:afterAutospacing="0"/>
        <w:jc w:val="left"/>
        <w:rPr>
          <w:rFonts w:asciiTheme="minorHAnsi" w:hAnsiTheme="minorHAnsi" w:cstheme="minorHAnsi"/>
        </w:rPr>
      </w:pPr>
      <w:r>
        <w:rPr>
          <w:rFonts w:asciiTheme="minorHAnsi" w:hAnsiTheme="minorHAnsi" w:cstheme="minorHAnsi"/>
        </w:rPr>
        <w:br/>
      </w:r>
      <w:r w:rsidR="00996F16" w:rsidRPr="004F0156">
        <w:rPr>
          <w:rFonts w:asciiTheme="minorHAnsi" w:hAnsiTheme="minorHAnsi" w:cstheme="minorHAnsi"/>
        </w:rPr>
        <w:t>In a letter to all GPs, 19 July 2021, Parliamentary Under Secretary of State Jo Churchill set out a new process for commencing data collection, moving away from a previously fixed date of 1 September.</w:t>
      </w:r>
    </w:p>
    <w:p w14:paraId="342EC407" w14:textId="53C91298" w:rsidR="00996F16" w:rsidRPr="004F0156" w:rsidRDefault="00996F16" w:rsidP="00634ADC">
      <w:pPr>
        <w:pStyle w:val="ListParagraph"/>
        <w:numPr>
          <w:ilvl w:val="0"/>
          <w:numId w:val="30"/>
        </w:numPr>
        <w:spacing w:beforeAutospacing="0" w:after="0" w:afterAutospacing="0"/>
        <w:jc w:val="left"/>
        <w:rPr>
          <w:rFonts w:asciiTheme="minorHAnsi" w:hAnsiTheme="minorHAnsi" w:cstheme="minorHAnsi"/>
          <w:sz w:val="20"/>
          <w:szCs w:val="20"/>
        </w:rPr>
      </w:pPr>
      <w:r w:rsidRPr="004F0156">
        <w:rPr>
          <w:rFonts w:asciiTheme="minorHAnsi" w:hAnsiTheme="minorHAnsi" w:cstheme="minorHAnsi"/>
          <w:sz w:val="20"/>
          <w:szCs w:val="20"/>
        </w:rPr>
        <w:t>Your GP holds your health record, and it is used by them and other parts of the NHS for your direct care.</w:t>
      </w:r>
    </w:p>
    <w:p w14:paraId="02143AD0" w14:textId="77777777" w:rsidR="00EA050D" w:rsidRPr="007A7D43" w:rsidRDefault="00996F16" w:rsidP="00634ADC">
      <w:pPr>
        <w:pStyle w:val="ListParagraph"/>
        <w:numPr>
          <w:ilvl w:val="0"/>
          <w:numId w:val="30"/>
        </w:numPr>
        <w:spacing w:beforeAutospacing="0" w:after="0" w:afterAutospacing="0"/>
        <w:jc w:val="left"/>
        <w:rPr>
          <w:rFonts w:asciiTheme="minorHAnsi" w:hAnsiTheme="minorHAnsi" w:cstheme="minorHAnsi"/>
        </w:rPr>
      </w:pPr>
      <w:r w:rsidRPr="004F0156">
        <w:rPr>
          <w:rFonts w:asciiTheme="minorHAnsi" w:hAnsiTheme="minorHAnsi" w:cstheme="minorHAnsi"/>
          <w:sz w:val="20"/>
          <w:szCs w:val="20"/>
        </w:rPr>
        <w:t>NHS Digital also uses some of this data for research, planning, and improving the NHS for everyone.</w:t>
      </w:r>
    </w:p>
    <w:p w14:paraId="46C1C43B" w14:textId="77777777" w:rsidR="007A7D43" w:rsidRDefault="007A7D43" w:rsidP="00DD2B61">
      <w:pPr>
        <w:spacing w:beforeAutospacing="0" w:afterAutospacing="0"/>
        <w:jc w:val="left"/>
        <w:rPr>
          <w:rFonts w:asciiTheme="minorHAnsi" w:hAnsiTheme="minorHAnsi" w:cstheme="minorHAnsi"/>
        </w:rPr>
      </w:pPr>
    </w:p>
    <w:p w14:paraId="060C3824" w14:textId="12B8E4E8" w:rsidR="00EA050D" w:rsidRPr="00831CA2" w:rsidRDefault="000C1404" w:rsidP="00714C01">
      <w:pPr>
        <w:pStyle w:val="Heading1"/>
        <w:spacing w:before="0" w:after="0" w:afterAutospacing="0"/>
        <w:ind w:left="426"/>
        <w:rPr>
          <w:rFonts w:asciiTheme="minorHAnsi" w:hAnsiTheme="minorHAnsi" w:cstheme="minorHAnsi"/>
          <w:color w:val="0070C0"/>
        </w:rPr>
      </w:pPr>
      <w:bookmarkStart w:id="36" w:name="_Toc138085621"/>
      <w:r w:rsidRPr="00831CA2">
        <w:rPr>
          <w:rFonts w:asciiTheme="minorHAnsi" w:hAnsiTheme="minorHAnsi" w:cstheme="minorHAnsi"/>
          <w:color w:val="0070C0"/>
          <w:lang w:val="en-GB"/>
        </w:rPr>
        <w:t>About the General Practice Data for Planning and Research Programme</w:t>
      </w:r>
      <w:bookmarkEnd w:id="36"/>
    </w:p>
    <w:p w14:paraId="1BA0EB94" w14:textId="77777777" w:rsidR="000F0034" w:rsidRPr="004F0156" w:rsidRDefault="000F0034" w:rsidP="00DD2B61">
      <w:pPr>
        <w:pStyle w:val="BodyText"/>
        <w:spacing w:after="0"/>
        <w:rPr>
          <w:rFonts w:asciiTheme="minorHAnsi" w:hAnsiTheme="minorHAnsi" w:cstheme="minorHAnsi"/>
        </w:rPr>
      </w:pPr>
      <w:r w:rsidRPr="004F0156">
        <w:rPr>
          <w:rFonts w:asciiTheme="minorHAnsi" w:hAnsiTheme="minorHAnsi" w:cstheme="minorHAnsi"/>
        </w:rPr>
        <w:t>NHS Digital is making improvements to how data is collected from general practice, this new framework for data extraction is called the General Practice Data for Planning and Research data collection (GPDPR). The goal of this new system is to:</w:t>
      </w:r>
    </w:p>
    <w:p w14:paraId="077A5214" w14:textId="5BFAFB0E"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reduce burden on GP practices in managing access to patient data and maintain compliance with relevant data protection legislation</w:t>
      </w:r>
    </w:p>
    <w:p w14:paraId="7AAB7D6A" w14:textId="467E1C3B"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improve protections through the consistent and rigorous review of all applications for access to patient data</w:t>
      </w:r>
    </w:p>
    <w:p w14:paraId="1FF73589" w14:textId="6F0DDC99"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make it easier for patients to understand how their health and care data is being used, including increasing use of Trusted Secure Environments that avoids data flowing outside the NHS</w:t>
      </w:r>
    </w:p>
    <w:p w14:paraId="69CD7D24" w14:textId="77777777" w:rsidR="000F0034" w:rsidRPr="004F0156" w:rsidRDefault="000F0034" w:rsidP="00DD2B61">
      <w:pPr>
        <w:pStyle w:val="BodyText"/>
        <w:spacing w:after="0"/>
        <w:rPr>
          <w:rFonts w:asciiTheme="minorHAnsi" w:hAnsiTheme="minorHAnsi" w:cstheme="minorHAnsi"/>
        </w:rPr>
      </w:pPr>
      <w:r w:rsidRPr="004F0156">
        <w:rPr>
          <w:rFonts w:asciiTheme="minorHAnsi" w:hAnsiTheme="minorHAnsi" w:cstheme="minorHAnsi"/>
        </w:rPr>
        <w:t>This new NHS Digital service will collect data from GP practices in England and will analyse, publish statistical data and provide safe, secure, lawful and appropriate access to GP data for health and social care purposes. This will include planning, commissioning, policy development, public health purposes (including COVID-19) and research.</w:t>
      </w:r>
    </w:p>
    <w:p w14:paraId="40D7CB2B" w14:textId="6A2B5219" w:rsidR="00EA050D" w:rsidRPr="004F0156" w:rsidRDefault="000F0034" w:rsidP="00DD2B61">
      <w:pPr>
        <w:pStyle w:val="BodyText"/>
        <w:spacing w:before="0" w:after="0"/>
        <w:rPr>
          <w:rFonts w:asciiTheme="minorHAnsi" w:hAnsiTheme="minorHAnsi" w:cstheme="minorHAnsi"/>
        </w:rPr>
      </w:pPr>
      <w:r w:rsidRPr="004F0156">
        <w:rPr>
          <w:rFonts w:asciiTheme="minorHAnsi" w:hAnsiTheme="minorHAnsi" w:cstheme="minorHAnsi"/>
        </w:rPr>
        <w:t>NHS Digital is engaging with the British Medical Association (BMA), Royal College of General Practitioners (RCGP) and the National Data Guardian (NDG) to ensure relevant safeguards are in place for patients and GP practices.</w:t>
      </w:r>
    </w:p>
    <w:p w14:paraId="1AF98205" w14:textId="77777777" w:rsidR="00F76679" w:rsidRPr="004F0156" w:rsidRDefault="00F76679" w:rsidP="00DD2B61">
      <w:pPr>
        <w:pStyle w:val="BodyText"/>
        <w:spacing w:before="0" w:after="0"/>
        <w:rPr>
          <w:rFonts w:asciiTheme="minorHAnsi" w:hAnsiTheme="minorHAnsi" w:cstheme="minorHAnsi"/>
        </w:rPr>
      </w:pPr>
    </w:p>
    <w:p w14:paraId="592E9922" w14:textId="35658ECC" w:rsidR="00F76679" w:rsidRPr="00831CA2" w:rsidRDefault="0086454B" w:rsidP="00634ADC">
      <w:pPr>
        <w:pStyle w:val="Heading2"/>
        <w:numPr>
          <w:ilvl w:val="1"/>
          <w:numId w:val="11"/>
        </w:numPr>
        <w:spacing w:before="0" w:after="0"/>
        <w:rPr>
          <w:rFonts w:asciiTheme="minorHAnsi" w:hAnsiTheme="minorHAnsi" w:cstheme="minorHAnsi"/>
          <w:color w:val="0070C0"/>
          <w:lang w:val="en-GB"/>
        </w:rPr>
      </w:pPr>
      <w:bookmarkStart w:id="37" w:name="_Toc138085622"/>
      <w:r w:rsidRPr="00831CA2">
        <w:rPr>
          <w:rFonts w:asciiTheme="minorHAnsi" w:hAnsiTheme="minorHAnsi" w:cstheme="minorHAnsi"/>
          <w:color w:val="0070C0"/>
          <w:lang w:val="en-GB"/>
        </w:rPr>
        <w:t>OPT-OUTS</w:t>
      </w:r>
      <w:bookmarkEnd w:id="37"/>
    </w:p>
    <w:p w14:paraId="2E0195BB" w14:textId="7F050BBA" w:rsidR="0086454B"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We want to make the position around opt-out much simpler. While 1 September</w:t>
      </w:r>
      <w:r w:rsidR="00F639E6">
        <w:rPr>
          <w:rFonts w:asciiTheme="minorHAnsi" w:hAnsiTheme="minorHAnsi" w:cstheme="minorHAnsi"/>
          <w:lang w:val="en-GB" w:eastAsia="en-US"/>
        </w:rPr>
        <w:t xml:space="preserve"> 2021</w:t>
      </w:r>
      <w:r w:rsidRPr="004F0156">
        <w:rPr>
          <w:rFonts w:asciiTheme="minorHAnsi" w:hAnsiTheme="minorHAnsi" w:cstheme="minorHAnsi"/>
          <w:lang w:val="en-GB" w:eastAsia="en-US"/>
        </w:rPr>
        <w:t xml:space="preserve"> has been seen by some as a cut-off date for opt-out, after which data extraction would begin, </w:t>
      </w:r>
      <w:r w:rsidR="00F639E6">
        <w:rPr>
          <w:rFonts w:asciiTheme="minorHAnsi" w:hAnsiTheme="minorHAnsi" w:cstheme="minorHAnsi"/>
          <w:lang w:val="en-GB" w:eastAsia="en-US"/>
        </w:rPr>
        <w:t>we</w:t>
      </w:r>
      <w:r w:rsidRPr="004F0156">
        <w:rPr>
          <w:rFonts w:asciiTheme="minorHAnsi" w:hAnsiTheme="minorHAnsi" w:cstheme="minorHAnsi"/>
          <w:lang w:val="en-GB" w:eastAsia="en-US"/>
        </w:rPr>
        <w:t xml:space="preserve"> want to reassure you that this will not be the </w:t>
      </w:r>
      <w:proofErr w:type="gramStart"/>
      <w:r w:rsidRPr="004F0156">
        <w:rPr>
          <w:rFonts w:asciiTheme="minorHAnsi" w:hAnsiTheme="minorHAnsi" w:cstheme="minorHAnsi"/>
          <w:lang w:val="en-GB" w:eastAsia="en-US"/>
        </w:rPr>
        <w:t>case</w:t>
      </w:r>
      <w:proofErr w:type="gramEnd"/>
      <w:r w:rsidRPr="004F0156">
        <w:rPr>
          <w:rFonts w:asciiTheme="minorHAnsi" w:hAnsiTheme="minorHAnsi" w:cstheme="minorHAnsi"/>
          <w:lang w:val="en-GB" w:eastAsia="en-US"/>
        </w:rPr>
        <w:t xml:space="preserve"> and data extraction will not commence until NHS Digital have met the tests.</w:t>
      </w:r>
    </w:p>
    <w:p w14:paraId="0DD9EE6B" w14:textId="77777777" w:rsidR="0086454B"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They are introducing three changes to the opt-out system which means that patients will be able to change their opt-out status at any time:</w:t>
      </w:r>
    </w:p>
    <w:p w14:paraId="7C9C3D48" w14:textId="3AEA1D08"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You do not need to register a Type 1 opt-out by 1 September</w:t>
      </w:r>
      <w:r w:rsidR="00F639E6">
        <w:rPr>
          <w:rFonts w:asciiTheme="minorHAnsi" w:hAnsiTheme="minorHAnsi" w:cstheme="minorHAnsi"/>
          <w:sz w:val="20"/>
          <w:szCs w:val="20"/>
          <w:lang w:val="en-GB" w:eastAsia="en-US"/>
        </w:rPr>
        <w:t xml:space="preserve"> 2021</w:t>
      </w:r>
      <w:r w:rsidRPr="004F0156">
        <w:rPr>
          <w:rFonts w:asciiTheme="minorHAnsi" w:hAnsiTheme="minorHAnsi" w:cstheme="minorHAnsi"/>
          <w:sz w:val="20"/>
          <w:szCs w:val="20"/>
          <w:lang w:val="en-GB" w:eastAsia="en-US"/>
        </w:rPr>
        <w:t xml:space="preserve"> to ensure your GP data will not be uploaded</w:t>
      </w:r>
    </w:p>
    <w:p w14:paraId="10E7FF20" w14:textId="0A526BFB"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NHS Digital will create the technical means to allow GP data that has previously been uploaded to the system via the GPDPR collection to be deleted when someone registers a Type 1 opt-out</w:t>
      </w:r>
    </w:p>
    <w:p w14:paraId="2F332DCA" w14:textId="427F2C57"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The plan to retire Type 1 opt-outs will be deferred for at least 12 months while they get the new arrangements up and running and will not be implemented without consultation with the RCGP (Royal College General Practitioners) the BMA (British Medical Association) and the National Data Guardian.</w:t>
      </w:r>
    </w:p>
    <w:p w14:paraId="2FEA0D6E" w14:textId="4594867F" w:rsidR="00311887"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Together, these changes mean that you as patients can have confidence that you will have the ability to opt-in or opt-out of the system, and that the dataset will always reflect your current preference. And NHS Digital will ensure it is easier for you to exercise the choice to optout.</w:t>
      </w:r>
    </w:p>
    <w:p w14:paraId="6DF8978B" w14:textId="77777777" w:rsidR="00311887" w:rsidRPr="00831CA2" w:rsidRDefault="00311887" w:rsidP="00DD2B61">
      <w:pPr>
        <w:pStyle w:val="BodyText"/>
        <w:spacing w:after="0"/>
        <w:rPr>
          <w:rFonts w:asciiTheme="minorHAnsi" w:hAnsiTheme="minorHAnsi" w:cstheme="minorHAnsi"/>
          <w:color w:val="0070C0"/>
          <w:lang w:val="en-GB" w:eastAsia="en-US"/>
        </w:rPr>
      </w:pPr>
    </w:p>
    <w:p w14:paraId="10BB7CF6" w14:textId="43E2F5B9" w:rsidR="00F76679" w:rsidRPr="00831CA2" w:rsidRDefault="0086454B" w:rsidP="00634ADC">
      <w:pPr>
        <w:pStyle w:val="Heading2"/>
        <w:numPr>
          <w:ilvl w:val="1"/>
          <w:numId w:val="11"/>
        </w:numPr>
        <w:spacing w:before="0" w:after="0"/>
        <w:rPr>
          <w:rFonts w:asciiTheme="minorHAnsi" w:hAnsiTheme="minorHAnsi" w:cstheme="minorHAnsi"/>
          <w:color w:val="0070C0"/>
        </w:rPr>
      </w:pPr>
      <w:bookmarkStart w:id="38" w:name="_Toc138085623"/>
      <w:r w:rsidRPr="00831CA2">
        <w:rPr>
          <w:rFonts w:asciiTheme="minorHAnsi" w:hAnsiTheme="minorHAnsi" w:cstheme="minorHAnsi"/>
          <w:color w:val="0070C0"/>
          <w:lang w:val="en-GB"/>
        </w:rPr>
        <w:t>National Data OPT-OUTS (Opting out of NHS Digital Sharing your Data)</w:t>
      </w:r>
      <w:bookmarkEnd w:id="38"/>
    </w:p>
    <w:p w14:paraId="40A26AE6" w14:textId="2E8027D7" w:rsidR="00E917FF" w:rsidRPr="004F0156" w:rsidRDefault="00E917FF" w:rsidP="00634ADC">
      <w:pPr>
        <w:pStyle w:val="BodyText"/>
        <w:numPr>
          <w:ilvl w:val="0"/>
          <w:numId w:val="29"/>
        </w:numPr>
        <w:spacing w:after="0"/>
        <w:rPr>
          <w:rFonts w:asciiTheme="minorHAnsi" w:hAnsiTheme="minorHAnsi" w:cstheme="minorHAnsi"/>
          <w:sz w:val="20"/>
          <w:szCs w:val="20"/>
        </w:rPr>
      </w:pPr>
      <w:r w:rsidRPr="004F0156">
        <w:rPr>
          <w:rFonts w:asciiTheme="minorHAnsi" w:hAnsiTheme="minorHAnsi" w:cstheme="minorHAnsi"/>
          <w:sz w:val="20"/>
          <w:szCs w:val="20"/>
        </w:rPr>
        <w:t>NHS Digital will collect data from GP medical records about patients who have registered a National Data Opt-out. The National Data Opt-out applies to identifiable patient data about your health, which is called confidential patient information.</w:t>
      </w:r>
    </w:p>
    <w:p w14:paraId="31EBDA5D" w14:textId="05852113" w:rsidR="00E917FF" w:rsidRPr="004F0156" w:rsidRDefault="00E917FF" w:rsidP="00634ADC">
      <w:pPr>
        <w:pStyle w:val="BodyText"/>
        <w:numPr>
          <w:ilvl w:val="0"/>
          <w:numId w:val="29"/>
        </w:numPr>
        <w:spacing w:after="0"/>
        <w:rPr>
          <w:rFonts w:asciiTheme="minorHAnsi" w:hAnsiTheme="minorHAnsi" w:cstheme="minorHAnsi"/>
          <w:sz w:val="20"/>
          <w:szCs w:val="20"/>
        </w:rPr>
      </w:pPr>
      <w:r w:rsidRPr="004F0156">
        <w:rPr>
          <w:rFonts w:asciiTheme="minorHAnsi" w:hAnsiTheme="minorHAnsi" w:cstheme="minorHAnsi"/>
          <w:sz w:val="20"/>
          <w:szCs w:val="20"/>
        </w:rPr>
        <w:t xml:space="preserve">NHS Digital won’t share any confidential patient information about you – this includes GP data, or other data we hold, such as hospital data – with other organisations, unless there is an </w:t>
      </w:r>
      <w:r w:rsidRPr="004F0156">
        <w:rPr>
          <w:rFonts w:asciiTheme="minorHAnsi" w:hAnsiTheme="minorHAnsi" w:cstheme="minorHAnsi"/>
          <w:sz w:val="20"/>
          <w:szCs w:val="20"/>
        </w:rPr>
        <w:lastRenderedPageBreak/>
        <w:t>exemption to this. For example: - If we have a legal Obligation to share the data or if it is in the public interest.</w:t>
      </w:r>
    </w:p>
    <w:p w14:paraId="78205EC8" w14:textId="49D39F0B" w:rsidR="000F0034" w:rsidRPr="004F0156" w:rsidRDefault="00E917FF" w:rsidP="00634ADC">
      <w:pPr>
        <w:pStyle w:val="BodyText"/>
        <w:numPr>
          <w:ilvl w:val="0"/>
          <w:numId w:val="29"/>
        </w:numPr>
        <w:spacing w:before="0" w:after="0"/>
        <w:rPr>
          <w:rFonts w:asciiTheme="minorHAnsi" w:hAnsiTheme="minorHAnsi" w:cstheme="minorHAnsi"/>
          <w:lang w:val="en-GB"/>
        </w:rPr>
      </w:pPr>
      <w:r w:rsidRPr="004F0156">
        <w:rPr>
          <w:rFonts w:asciiTheme="minorHAnsi" w:hAnsiTheme="minorHAnsi" w:cstheme="minorHAnsi"/>
          <w:sz w:val="20"/>
          <w:szCs w:val="20"/>
        </w:rPr>
        <w:t xml:space="preserve">To find out more information about this please how to register a National Data Opt-Out, please read the </w:t>
      </w:r>
      <w:hyperlink r:id="rId45" w:history="1">
        <w:r w:rsidRPr="004F0156">
          <w:rPr>
            <w:rStyle w:val="Hyperlink"/>
            <w:rFonts w:asciiTheme="minorHAnsi" w:hAnsiTheme="minorHAnsi" w:cstheme="minorHAnsi"/>
            <w:sz w:val="20"/>
            <w:szCs w:val="20"/>
          </w:rPr>
          <w:t>GP Data for Planning and Research Transparency Notice</w:t>
        </w:r>
      </w:hyperlink>
      <w:r w:rsidRPr="004F0156">
        <w:rPr>
          <w:rFonts w:asciiTheme="minorHAnsi" w:hAnsiTheme="minorHAnsi" w:cstheme="minorHAnsi"/>
          <w:sz w:val="20"/>
          <w:szCs w:val="20"/>
        </w:rPr>
        <w:t>.</w:t>
      </w:r>
    </w:p>
    <w:p w14:paraId="5689489B" w14:textId="77777777" w:rsidR="00225D3B" w:rsidRPr="004F0156" w:rsidRDefault="00225D3B" w:rsidP="00DD2B61">
      <w:pPr>
        <w:pStyle w:val="BodyText"/>
        <w:spacing w:before="0" w:after="0"/>
        <w:rPr>
          <w:rFonts w:asciiTheme="minorHAnsi" w:hAnsiTheme="minorHAnsi" w:cstheme="minorHAnsi"/>
          <w:lang w:val="en-GB"/>
        </w:rPr>
      </w:pPr>
    </w:p>
    <w:p w14:paraId="319A1626" w14:textId="1179BE1B" w:rsidR="00EA050D" w:rsidRPr="004F0156" w:rsidRDefault="000F0034" w:rsidP="00714C01">
      <w:pPr>
        <w:pStyle w:val="Heading1"/>
        <w:spacing w:before="0" w:after="0" w:afterAutospacing="0"/>
        <w:ind w:left="426"/>
        <w:rPr>
          <w:rFonts w:asciiTheme="minorHAnsi" w:hAnsiTheme="minorHAnsi" w:cstheme="minorHAnsi"/>
          <w:u w:val="single"/>
        </w:rPr>
      </w:pPr>
      <w:r w:rsidRPr="004F0156">
        <w:rPr>
          <w:rFonts w:asciiTheme="minorHAnsi" w:hAnsiTheme="minorHAnsi" w:cstheme="minorHAnsi"/>
          <w:lang w:val="en-GB"/>
        </w:rPr>
        <w:t xml:space="preserve"> </w:t>
      </w:r>
      <w:bookmarkStart w:id="39" w:name="_Toc138085624"/>
      <w:r w:rsidR="00225D3B" w:rsidRPr="00831CA2">
        <w:rPr>
          <w:rFonts w:asciiTheme="minorHAnsi" w:hAnsiTheme="minorHAnsi" w:cstheme="minorHAnsi"/>
          <w:color w:val="0070C0"/>
          <w:lang w:val="en-GB"/>
        </w:rPr>
        <w:t>Data Security and Governance</w:t>
      </w:r>
      <w:bookmarkEnd w:id="39"/>
    </w:p>
    <w:p w14:paraId="3939EB18" w14:textId="400299E2" w:rsidR="00E21011" w:rsidRPr="004F0156" w:rsidRDefault="00E21011" w:rsidP="00DD2B61">
      <w:pPr>
        <w:pStyle w:val="BodyText"/>
        <w:spacing w:after="0"/>
        <w:rPr>
          <w:rFonts w:asciiTheme="minorHAnsi" w:hAnsiTheme="minorHAnsi" w:cstheme="minorHAnsi"/>
          <w:lang w:val="en-GB"/>
        </w:rPr>
      </w:pPr>
      <w:r w:rsidRPr="004F0156">
        <w:rPr>
          <w:rFonts w:asciiTheme="minorHAnsi" w:hAnsiTheme="minorHAnsi" w:cstheme="minorHAnsi"/>
          <w:lang w:val="en-GB"/>
        </w:rPr>
        <w:t>The Government has committed that access to GP data will only be via a Trusted Research Environment (TRE) and never copied or shipped outside the NHS secure environment, except where individuals have consented to their data being accessed e.g., Written consent for a research study. This is intended to give both GPs and patients a very high degree of confidence that their data will be safe, and their privacy protected.</w:t>
      </w:r>
    </w:p>
    <w:p w14:paraId="501E7F9C" w14:textId="6475AC3A" w:rsidR="00EA050D" w:rsidRDefault="00E21011" w:rsidP="00DD2B61">
      <w:pPr>
        <w:pStyle w:val="BodyText"/>
        <w:spacing w:after="0"/>
        <w:rPr>
          <w:rFonts w:asciiTheme="minorHAnsi" w:hAnsiTheme="minorHAnsi" w:cstheme="minorHAnsi"/>
          <w:lang w:val="en-GB"/>
        </w:rPr>
      </w:pPr>
      <w:r w:rsidRPr="004F0156">
        <w:rPr>
          <w:rFonts w:asciiTheme="minorHAnsi" w:hAnsiTheme="minorHAnsi" w:cstheme="minorHAnsi"/>
          <w:lang w:val="en-GB"/>
        </w:rPr>
        <w:t>Once the data is collected, it will only be used for the purposes of improving health and care. Patient data is not for sale and will never be for sale.</w:t>
      </w:r>
    </w:p>
    <w:p w14:paraId="115D2110" w14:textId="77777777" w:rsidR="00DE7ABC" w:rsidRPr="004F0156" w:rsidRDefault="00DE7ABC" w:rsidP="00DD2B61">
      <w:pPr>
        <w:pStyle w:val="BodyText"/>
        <w:spacing w:after="0"/>
        <w:rPr>
          <w:rFonts w:asciiTheme="minorHAnsi" w:hAnsiTheme="minorHAnsi" w:cstheme="minorHAnsi"/>
          <w:lang w:val="en-GB"/>
        </w:rPr>
      </w:pPr>
    </w:p>
    <w:p w14:paraId="3D127078" w14:textId="1F739053" w:rsidR="00EA050D" w:rsidRPr="00831CA2" w:rsidRDefault="00765732" w:rsidP="00714C01">
      <w:pPr>
        <w:pStyle w:val="Heading1"/>
        <w:spacing w:before="0" w:after="0" w:afterAutospacing="0"/>
        <w:ind w:left="426"/>
        <w:rPr>
          <w:rFonts w:asciiTheme="minorHAnsi" w:hAnsiTheme="minorHAnsi" w:cstheme="minorHAnsi"/>
          <w:bCs/>
          <w:color w:val="0070C0"/>
        </w:rPr>
      </w:pPr>
      <w:r w:rsidRPr="00831CA2">
        <w:rPr>
          <w:rFonts w:asciiTheme="minorHAnsi" w:hAnsiTheme="minorHAnsi" w:cstheme="minorHAnsi"/>
          <w:color w:val="0070C0"/>
          <w:lang w:val="en-GB"/>
        </w:rPr>
        <w:t xml:space="preserve"> </w:t>
      </w:r>
      <w:bookmarkStart w:id="40" w:name="_Toc138085625"/>
      <w:r w:rsidR="00EF175F" w:rsidRPr="00831CA2">
        <w:rPr>
          <w:rFonts w:asciiTheme="minorHAnsi" w:hAnsiTheme="minorHAnsi" w:cstheme="minorHAnsi"/>
          <w:color w:val="0070C0"/>
          <w:lang w:val="en-GB"/>
        </w:rPr>
        <w:t>Transparency,</w:t>
      </w:r>
      <w:r w:rsidRPr="00831CA2">
        <w:rPr>
          <w:rFonts w:asciiTheme="minorHAnsi" w:hAnsiTheme="minorHAnsi" w:cstheme="minorHAnsi"/>
          <w:color w:val="0070C0"/>
          <w:lang w:val="en-GB"/>
        </w:rPr>
        <w:t xml:space="preserve"> Communications and Engagement</w:t>
      </w:r>
      <w:bookmarkEnd w:id="40"/>
    </w:p>
    <w:p w14:paraId="151301AE" w14:textId="2B6F7ADA"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 xml:space="preserve">NHS Digital </w:t>
      </w:r>
      <w:proofErr w:type="gramStart"/>
      <w:r w:rsidRPr="004F0156">
        <w:rPr>
          <w:rFonts w:asciiTheme="minorHAnsi" w:hAnsiTheme="minorHAnsi" w:cstheme="minorHAnsi"/>
          <w:lang w:val="en-GB" w:eastAsia="en-US"/>
        </w:rPr>
        <w:t>are</w:t>
      </w:r>
      <w:proofErr w:type="gramEnd"/>
      <w:r w:rsidRPr="004F0156">
        <w:rPr>
          <w:rFonts w:asciiTheme="minorHAnsi" w:hAnsiTheme="minorHAnsi" w:cstheme="minorHAnsi"/>
          <w:lang w:val="en-GB" w:eastAsia="en-US"/>
        </w:rPr>
        <w:t xml:space="preserve"> developing a communications strategy delivered through four phases.</w:t>
      </w:r>
    </w:p>
    <w:p w14:paraId="15341CF2" w14:textId="52BF7798"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Listening</w:t>
      </w:r>
      <w:r w:rsidRPr="004F0156">
        <w:rPr>
          <w:rFonts w:asciiTheme="minorHAnsi" w:hAnsiTheme="minorHAnsi" w:cstheme="minorHAnsi"/>
          <w:sz w:val="20"/>
          <w:szCs w:val="20"/>
          <w:lang w:val="en-GB" w:eastAsia="en-US"/>
        </w:rPr>
        <w:t xml:space="preserve"> - where we listen to stakeholders and gather views on how best to communicate with the profession, patients and the public and give them the opportunity to inform the development of the programme in areas such as opt-outs, trusted research environments and other significant areas</w:t>
      </w:r>
    </w:p>
    <w:p w14:paraId="0B473441" w14:textId="0E562F44"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Consultation</w:t>
      </w:r>
      <w:r w:rsidRPr="004F0156">
        <w:rPr>
          <w:rFonts w:asciiTheme="minorHAnsi" w:hAnsiTheme="minorHAnsi" w:cstheme="minorHAnsi"/>
          <w:sz w:val="20"/>
          <w:szCs w:val="20"/>
          <w:lang w:val="en-GB" w:eastAsia="en-US"/>
        </w:rPr>
        <w:t xml:space="preserve"> - a series of events where we can explain the programme, </w:t>
      </w:r>
      <w:r w:rsidR="00E23784" w:rsidRPr="004F0156">
        <w:rPr>
          <w:rFonts w:asciiTheme="minorHAnsi" w:hAnsiTheme="minorHAnsi" w:cstheme="minorHAnsi"/>
          <w:sz w:val="20"/>
          <w:szCs w:val="20"/>
          <w:lang w:val="en-GB" w:eastAsia="en-US"/>
        </w:rPr>
        <w:t>listen,</w:t>
      </w:r>
      <w:r w:rsidRPr="004F0156">
        <w:rPr>
          <w:rFonts w:asciiTheme="minorHAnsi" w:hAnsiTheme="minorHAnsi" w:cstheme="minorHAnsi"/>
          <w:sz w:val="20"/>
          <w:szCs w:val="20"/>
          <w:lang w:val="en-GB" w:eastAsia="en-US"/>
        </w:rPr>
        <w:t xml:space="preserve"> and capture feedback and co-design the information campaign</w:t>
      </w:r>
    </w:p>
    <w:p w14:paraId="45AC47E7" w14:textId="6123AE6F"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Demonstration</w:t>
      </w:r>
      <w:r w:rsidRPr="004F0156">
        <w:rPr>
          <w:rFonts w:asciiTheme="minorHAnsi" w:hAnsiTheme="minorHAnsi" w:cstheme="minorHAnsi"/>
          <w:sz w:val="20"/>
          <w:szCs w:val="20"/>
          <w:lang w:val="en-GB" w:eastAsia="en-US"/>
        </w:rPr>
        <w:t xml:space="preserve"> - show how feedback is being used to develop the programme and shape communications to the healthcare system and the public</w:t>
      </w:r>
    </w:p>
    <w:p w14:paraId="7D4F3BC9" w14:textId="30E7BA2F"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Delivery</w:t>
      </w:r>
      <w:r w:rsidRPr="004F0156">
        <w:rPr>
          <w:rFonts w:asciiTheme="minorHAnsi" w:hAnsiTheme="minorHAnsi" w:cstheme="minorHAnsi"/>
          <w:sz w:val="20"/>
          <w:szCs w:val="20"/>
          <w:lang w:val="en-GB" w:eastAsia="en-US"/>
        </w:rPr>
        <w:t xml:space="preserve"> - of an information campaign to inform the healthcare system and the public about changes to how their GP data is used, that utilises the first three phases to ensure the campaign is accessible, has wide reach and is effective</w:t>
      </w:r>
    </w:p>
    <w:p w14:paraId="63B58A2D"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Data saves lives. The vaccine rollout for COVID-19 could not have been achieved without patient data. The discovery that the steroid Dexamethasone could save the lives of one third of the most vulnerable patients with COVID-19 – those on ventilators - could not have been made without patient data from GP practices in England. That insight has gone on to save a million lives around the globe. That is why this programme is so important.</w:t>
      </w:r>
    </w:p>
    <w:p w14:paraId="286E9096" w14:textId="77777777" w:rsidR="000F57B2"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The NHS Digital web pages also provide further information at</w:t>
      </w:r>
      <w:r w:rsidR="00A822BE">
        <w:rPr>
          <w:rFonts w:asciiTheme="minorHAnsi" w:hAnsiTheme="minorHAnsi" w:cstheme="minorHAnsi"/>
          <w:lang w:val="en-GB" w:eastAsia="en-US"/>
        </w:rPr>
        <w:t xml:space="preserve"> </w:t>
      </w:r>
      <w:hyperlink r:id="rId46" w:anchor="additional-information-for-gp-practices" w:history="1">
        <w:r w:rsidR="00A822BE" w:rsidRPr="00A822BE">
          <w:rPr>
            <w:rStyle w:val="Hyperlink"/>
            <w:rFonts w:asciiTheme="minorHAnsi" w:hAnsiTheme="minorHAnsi" w:cstheme="minorHAnsi"/>
            <w:lang w:val="en-GB" w:eastAsia="en-US"/>
          </w:rPr>
          <w:t>Additional information for GP practices</w:t>
        </w:r>
      </w:hyperlink>
      <w:r w:rsidR="000F57B2">
        <w:rPr>
          <w:rFonts w:asciiTheme="minorHAnsi" w:hAnsiTheme="minorHAnsi" w:cstheme="minorHAnsi"/>
          <w:lang w:val="en-GB" w:eastAsia="en-US"/>
        </w:rPr>
        <w:t>.</w:t>
      </w:r>
    </w:p>
    <w:p w14:paraId="40FE09A8"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Q&amp;A NHS Digital &amp; Data Collections</w:t>
      </w:r>
    </w:p>
    <w:p w14:paraId="6CC53C82"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Why NHS Digital collects general practice data?</w:t>
      </w:r>
    </w:p>
    <w:p w14:paraId="65AF3632" w14:textId="3A205E99" w:rsidR="00EF175F" w:rsidRP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 xml:space="preserve">NHS Digital is the national custodian for health and care data in England and has responsibility for standardising, collecting, analysing, </w:t>
      </w:r>
      <w:r w:rsidR="003E3C17" w:rsidRPr="003E3C17">
        <w:rPr>
          <w:rFonts w:asciiTheme="minorHAnsi" w:hAnsiTheme="minorHAnsi" w:cstheme="minorHAnsi"/>
          <w:sz w:val="20"/>
          <w:szCs w:val="20"/>
          <w:lang w:val="en-GB" w:eastAsia="en-US"/>
        </w:rPr>
        <w:t>publishing,</w:t>
      </w:r>
      <w:r w:rsidRPr="003E3C17">
        <w:rPr>
          <w:rFonts w:asciiTheme="minorHAnsi" w:hAnsiTheme="minorHAnsi" w:cstheme="minorHAnsi"/>
          <w:sz w:val="20"/>
          <w:szCs w:val="20"/>
          <w:lang w:val="en-GB" w:eastAsia="en-US"/>
        </w:rPr>
        <w:t xml:space="preserve"> and sharing data and information from across the health and social care system, including general practice.</w:t>
      </w:r>
    </w:p>
    <w:p w14:paraId="0DBEF675" w14:textId="5F78834A" w:rsidR="00EF175F" w:rsidRP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NHS Digital collected patient data from general practices using a service called the General Practice Extraction Service (GPES), now known as GPDPR which has operated for over 10 years and now needs to be replaced.</w:t>
      </w:r>
    </w:p>
    <w:p w14:paraId="08EB1BA1" w14:textId="09235C26" w:rsid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 xml:space="preserve">NHS Digital has engaged with doctors, patients, </w:t>
      </w:r>
      <w:r w:rsidR="003E3C17" w:rsidRPr="003E3C17">
        <w:rPr>
          <w:rFonts w:asciiTheme="minorHAnsi" w:hAnsiTheme="minorHAnsi" w:cstheme="minorHAnsi"/>
          <w:sz w:val="20"/>
          <w:szCs w:val="20"/>
          <w:lang w:val="en-GB" w:eastAsia="en-US"/>
        </w:rPr>
        <w:t>data,</w:t>
      </w:r>
      <w:r w:rsidRPr="003E3C17">
        <w:rPr>
          <w:rFonts w:asciiTheme="minorHAnsi" w:hAnsiTheme="minorHAnsi" w:cstheme="minorHAnsi"/>
          <w:sz w:val="20"/>
          <w:szCs w:val="20"/>
          <w:lang w:val="en-GB" w:eastAsia="en-US"/>
        </w:rPr>
        <w:t xml:space="preserve"> and governance experts to design a new approach to collect data from general practice that:</w:t>
      </w:r>
    </w:p>
    <w:p w14:paraId="07D6AC3B" w14:textId="77777777" w:rsidR="003E3C17" w:rsidRPr="003E3C17"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reduces burden on GP practices</w:t>
      </w:r>
    </w:p>
    <w:p w14:paraId="6F6BEBA8" w14:textId="77777777" w:rsidR="003E3C17" w:rsidRPr="003E3C17"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explains clearly how data is used</w:t>
      </w:r>
    </w:p>
    <w:p w14:paraId="724B2BB2" w14:textId="114E8CA4" w:rsidR="00EA050D" w:rsidRPr="006672AF"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lastRenderedPageBreak/>
        <w:t>supports processes that manage and enable lawful access to patient data to improve health and social care</w:t>
      </w:r>
    </w:p>
    <w:p w14:paraId="0D762A1A" w14:textId="77777777" w:rsidR="006672AF" w:rsidRPr="003E3C17" w:rsidRDefault="006672AF" w:rsidP="006672AF">
      <w:pPr>
        <w:pStyle w:val="BodyText"/>
        <w:spacing w:after="0"/>
        <w:rPr>
          <w:rFonts w:asciiTheme="minorHAnsi" w:hAnsiTheme="minorHAnsi" w:cstheme="minorHAnsi"/>
          <w:sz w:val="18"/>
          <w:szCs w:val="18"/>
          <w:lang w:val="en-GB" w:eastAsia="en-US"/>
        </w:rPr>
      </w:pPr>
    </w:p>
    <w:p w14:paraId="756ABE26" w14:textId="430E2124" w:rsidR="00EA050D" w:rsidRDefault="00606DD6"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1" w:name="_Toc138085626"/>
      <w:r w:rsidR="00DE7ABC" w:rsidRPr="00831CA2">
        <w:rPr>
          <w:rFonts w:asciiTheme="minorHAnsi" w:hAnsiTheme="minorHAnsi" w:cstheme="minorHAnsi"/>
          <w:color w:val="0070C0"/>
          <w:lang w:val="en-GB"/>
        </w:rPr>
        <w:t>NHS Digital</w:t>
      </w:r>
      <w:bookmarkEnd w:id="41"/>
    </w:p>
    <w:p w14:paraId="3758762F" w14:textId="77777777" w:rsidR="00D6725A" w:rsidRPr="00ED3BD5" w:rsidRDefault="00D6725A" w:rsidP="00DD2B61">
      <w:pPr>
        <w:pStyle w:val="BodyText"/>
        <w:spacing w:after="0"/>
        <w:rPr>
          <w:rFonts w:asciiTheme="minorHAnsi" w:hAnsiTheme="minorHAnsi" w:cstheme="minorHAnsi"/>
          <w:lang w:val="en-GB" w:eastAsia="en-US"/>
        </w:rPr>
      </w:pPr>
      <w:r w:rsidRPr="00ED3BD5">
        <w:rPr>
          <w:rFonts w:asciiTheme="minorHAnsi" w:hAnsiTheme="minorHAnsi" w:cstheme="minorHAnsi"/>
          <w:lang w:val="en-GB" w:eastAsia="en-US"/>
        </w:rPr>
        <w:t>NHS Digital is a national body which has legal responsibilities to collect information about health and social care services. It collects information from across NHS providers in England and provides reports on how the NHS is performing. These reports help plan and improve services to patients.  This practice must comply with the law and send data to NHS Digital when it is told to do so by the Secretary of State for Health or NHS England under the Health &amp; Social Care Act 2012.</w:t>
      </w:r>
    </w:p>
    <w:p w14:paraId="57BAB919" w14:textId="77777777" w:rsidR="00D6725A" w:rsidRPr="004F0156" w:rsidRDefault="00D6725A" w:rsidP="00DD2B61">
      <w:pPr>
        <w:pStyle w:val="BodyText"/>
        <w:spacing w:before="0" w:after="0"/>
        <w:rPr>
          <w:rFonts w:asciiTheme="minorHAnsi" w:hAnsiTheme="minorHAnsi" w:cstheme="minorHAnsi"/>
          <w:lang w:val="en-GB" w:eastAsia="en-US"/>
        </w:rPr>
      </w:pPr>
      <w:r w:rsidRPr="00ED3BD5">
        <w:rPr>
          <w:rFonts w:asciiTheme="minorHAnsi" w:hAnsiTheme="minorHAnsi" w:cstheme="minorHAnsi"/>
          <w:lang w:val="en-GB" w:eastAsia="en-US"/>
        </w:rPr>
        <w:t xml:space="preserve">More information about NHS Digital and how it uses information can be found at: </w:t>
      </w:r>
      <w:hyperlink r:id="rId47" w:history="1">
        <w:r w:rsidRPr="008E1C40">
          <w:rPr>
            <w:rStyle w:val="Hyperlink"/>
            <w:rFonts w:asciiTheme="minorHAnsi" w:hAnsiTheme="minorHAnsi" w:cstheme="minorHAnsi"/>
            <w:lang w:val="en-GB" w:eastAsia="en-US"/>
          </w:rPr>
          <w:t>digital.nhs.uk</w:t>
        </w:r>
      </w:hyperlink>
    </w:p>
    <w:p w14:paraId="365A5BB1" w14:textId="3A97335E" w:rsidR="000F2F6A" w:rsidRPr="000F2F6A" w:rsidRDefault="000F2F6A" w:rsidP="00DD2B61">
      <w:pPr>
        <w:pStyle w:val="BodyText"/>
        <w:spacing w:after="0"/>
        <w:rPr>
          <w:lang w:val="en-GB"/>
        </w:rPr>
      </w:pPr>
      <w:r w:rsidRPr="000F2F6A">
        <w:rPr>
          <w:lang w:val="en-GB"/>
        </w:rPr>
        <w:t xml:space="preserve">The NHS shares some data, in which nobody can identify you, with trusted third parties, </w:t>
      </w:r>
      <w:proofErr w:type="gramStart"/>
      <w:r w:rsidRPr="000F2F6A">
        <w:rPr>
          <w:lang w:val="en-GB"/>
        </w:rPr>
        <w:t>in order to</w:t>
      </w:r>
      <w:proofErr w:type="gramEnd"/>
      <w:r w:rsidRPr="000F2F6A">
        <w:rPr>
          <w:lang w:val="en-GB"/>
        </w:rPr>
        <w:t xml:space="preserve"> improve the NHS for you and everyone else.</w:t>
      </w:r>
    </w:p>
    <w:p w14:paraId="1E1ACCAC" w14:textId="77777777" w:rsidR="000F2F6A" w:rsidRDefault="000F2F6A" w:rsidP="00DD2B61">
      <w:pPr>
        <w:pStyle w:val="BodyText"/>
        <w:spacing w:after="0"/>
        <w:rPr>
          <w:lang w:val="en-GB"/>
        </w:rPr>
      </w:pPr>
      <w:r w:rsidRPr="000F2F6A">
        <w:rPr>
          <w:lang w:val="en-GB"/>
        </w:rPr>
        <w:t>This includes with:</w:t>
      </w:r>
    </w:p>
    <w:p w14:paraId="13F7D556" w14:textId="5063C21E" w:rsidR="000F2F6A" w:rsidRPr="000F2F6A" w:rsidRDefault="000F2F6A" w:rsidP="00634ADC">
      <w:pPr>
        <w:pStyle w:val="BodyText"/>
        <w:numPr>
          <w:ilvl w:val="0"/>
          <w:numId w:val="37"/>
        </w:numPr>
        <w:spacing w:after="0"/>
        <w:rPr>
          <w:sz w:val="20"/>
          <w:szCs w:val="20"/>
          <w:lang w:val="en-GB"/>
        </w:rPr>
      </w:pPr>
      <w:r w:rsidRPr="000F2F6A">
        <w:rPr>
          <w:sz w:val="20"/>
          <w:szCs w:val="20"/>
          <w:lang w:val="en-GB"/>
        </w:rPr>
        <w:t>NHS planners</w:t>
      </w:r>
    </w:p>
    <w:p w14:paraId="25BFFEFD" w14:textId="687EAE68" w:rsidR="000F2F6A" w:rsidRPr="000F2F6A" w:rsidRDefault="000F2F6A" w:rsidP="00634ADC">
      <w:pPr>
        <w:pStyle w:val="BodyText"/>
        <w:numPr>
          <w:ilvl w:val="0"/>
          <w:numId w:val="37"/>
        </w:numPr>
        <w:spacing w:after="0"/>
        <w:rPr>
          <w:sz w:val="20"/>
          <w:szCs w:val="20"/>
          <w:lang w:val="en-GB"/>
        </w:rPr>
      </w:pPr>
      <w:r w:rsidRPr="000F2F6A">
        <w:rPr>
          <w:sz w:val="20"/>
          <w:szCs w:val="20"/>
          <w:lang w:val="en-GB"/>
        </w:rPr>
        <w:t>university researchers</w:t>
      </w:r>
    </w:p>
    <w:p w14:paraId="51A5F2F8" w14:textId="06EC30E4" w:rsidR="000F2F6A" w:rsidRPr="000F2F6A" w:rsidRDefault="000F2F6A" w:rsidP="00634ADC">
      <w:pPr>
        <w:pStyle w:val="BodyText"/>
        <w:numPr>
          <w:ilvl w:val="0"/>
          <w:numId w:val="37"/>
        </w:numPr>
        <w:spacing w:after="0"/>
        <w:rPr>
          <w:sz w:val="20"/>
          <w:szCs w:val="20"/>
          <w:lang w:val="en-GB"/>
        </w:rPr>
      </w:pPr>
      <w:r w:rsidRPr="000F2F6A">
        <w:rPr>
          <w:sz w:val="20"/>
          <w:szCs w:val="20"/>
          <w:lang w:val="en-GB"/>
        </w:rPr>
        <w:t>scientists researching medicines</w:t>
      </w:r>
    </w:p>
    <w:p w14:paraId="666703BC" w14:textId="77777777" w:rsidR="000F2F6A" w:rsidRPr="000F2F6A" w:rsidRDefault="000F2F6A" w:rsidP="00DD2B61">
      <w:pPr>
        <w:pStyle w:val="BodyText"/>
        <w:spacing w:after="0"/>
        <w:rPr>
          <w:lang w:val="en-GB"/>
        </w:rPr>
      </w:pPr>
      <w:r w:rsidRPr="000F2F6A">
        <w:rPr>
          <w:lang w:val="en-GB"/>
        </w:rPr>
        <w:t>We only share data when there is a proven benefit to the NHS, and access is strictly controlled.</w:t>
      </w:r>
    </w:p>
    <w:p w14:paraId="190735DD" w14:textId="585053C4" w:rsidR="000F2F6A" w:rsidRPr="000F2F6A" w:rsidRDefault="000F2F6A" w:rsidP="00DD2B61">
      <w:pPr>
        <w:pStyle w:val="BodyText"/>
        <w:spacing w:after="0"/>
        <w:rPr>
          <w:lang w:val="en-GB"/>
        </w:rPr>
      </w:pPr>
      <w:r w:rsidRPr="000F2F6A">
        <w:rPr>
          <w:lang w:val="en-GB"/>
        </w:rPr>
        <w:t>Your data won't be shared with</w:t>
      </w:r>
      <w:r>
        <w:rPr>
          <w:lang w:val="en-GB"/>
        </w:rPr>
        <w:t>:</w:t>
      </w:r>
    </w:p>
    <w:p w14:paraId="44AA2EB6" w14:textId="7D4EC125"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shared for commercial purposes</w:t>
      </w:r>
    </w:p>
    <w:p w14:paraId="4FCEC446" w14:textId="28432251"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shared with insurers</w:t>
      </w:r>
    </w:p>
    <w:p w14:paraId="1CE28DC9" w14:textId="23A552A7"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sold</w:t>
      </w:r>
    </w:p>
    <w:p w14:paraId="1B0DBFA7" w14:textId="77777777" w:rsidR="00EA050D" w:rsidRPr="004F0156" w:rsidRDefault="00EA050D" w:rsidP="00DD2B61">
      <w:pPr>
        <w:pStyle w:val="BodyText"/>
        <w:spacing w:before="0" w:after="0"/>
        <w:rPr>
          <w:rFonts w:asciiTheme="minorHAnsi" w:hAnsiTheme="minorHAnsi" w:cstheme="minorHAnsi"/>
        </w:rPr>
      </w:pPr>
    </w:p>
    <w:p w14:paraId="12C73C55" w14:textId="671E64A9" w:rsidR="00F82039" w:rsidRPr="00831CA2" w:rsidRDefault="00F82039" w:rsidP="00634ADC">
      <w:pPr>
        <w:pStyle w:val="Heading2"/>
        <w:numPr>
          <w:ilvl w:val="1"/>
          <w:numId w:val="11"/>
        </w:numPr>
        <w:spacing w:before="0" w:after="0"/>
        <w:rPr>
          <w:rFonts w:asciiTheme="minorHAnsi" w:hAnsiTheme="minorHAnsi" w:cstheme="minorHAnsi"/>
          <w:color w:val="0070C0"/>
          <w:lang w:val="en-GB"/>
        </w:rPr>
      </w:pPr>
      <w:bookmarkStart w:id="42" w:name="_Toc138085627"/>
      <w:r w:rsidRPr="00831CA2">
        <w:rPr>
          <w:rFonts w:asciiTheme="minorHAnsi" w:hAnsiTheme="minorHAnsi" w:cstheme="minorHAnsi"/>
          <w:color w:val="0070C0"/>
          <w:lang w:val="en-GB"/>
        </w:rPr>
        <w:t xml:space="preserve">How NHS </w:t>
      </w:r>
      <w:r w:rsidR="006E155D" w:rsidRPr="00831CA2">
        <w:rPr>
          <w:rFonts w:asciiTheme="minorHAnsi" w:hAnsiTheme="minorHAnsi" w:cstheme="minorHAnsi"/>
          <w:color w:val="0070C0"/>
          <w:lang w:val="en-GB"/>
        </w:rPr>
        <w:t xml:space="preserve">Digital </w:t>
      </w:r>
      <w:proofErr w:type="gramStart"/>
      <w:r w:rsidRPr="00831CA2">
        <w:rPr>
          <w:rFonts w:asciiTheme="minorHAnsi" w:hAnsiTheme="minorHAnsi" w:cstheme="minorHAnsi"/>
          <w:color w:val="0070C0"/>
          <w:lang w:val="en-GB"/>
        </w:rPr>
        <w:t>use</w:t>
      </w:r>
      <w:proofErr w:type="gramEnd"/>
      <w:r w:rsidRPr="00831CA2">
        <w:rPr>
          <w:rFonts w:asciiTheme="minorHAnsi" w:hAnsiTheme="minorHAnsi" w:cstheme="minorHAnsi"/>
          <w:color w:val="0070C0"/>
          <w:lang w:val="en-GB"/>
        </w:rPr>
        <w:t xml:space="preserve"> your information</w:t>
      </w:r>
      <w:bookmarkEnd w:id="42"/>
    </w:p>
    <w:p w14:paraId="6D169E01" w14:textId="77777777" w:rsidR="006E155D" w:rsidRPr="006E155D" w:rsidRDefault="006E155D" w:rsidP="00DD2B61">
      <w:pPr>
        <w:pStyle w:val="BodyText"/>
        <w:spacing w:after="0"/>
        <w:rPr>
          <w:lang w:val="en-GB" w:eastAsia="en-US"/>
        </w:rPr>
      </w:pPr>
      <w:r w:rsidRPr="006E155D">
        <w:rPr>
          <w:lang w:val="en-GB" w:eastAsia="en-US"/>
        </w:rPr>
        <w:t>The Practice is one of many organisations working in the health and care system to improve care for patients and the public.</w:t>
      </w:r>
    </w:p>
    <w:p w14:paraId="17B88081" w14:textId="27DF90E5" w:rsidR="006E155D" w:rsidRPr="006E155D" w:rsidRDefault="006E155D" w:rsidP="00DD2B61">
      <w:pPr>
        <w:pStyle w:val="BodyText"/>
        <w:spacing w:after="0"/>
        <w:rPr>
          <w:lang w:val="en-GB" w:eastAsia="en-US"/>
        </w:rPr>
      </w:pPr>
      <w:hyperlink r:id="rId48" w:history="1">
        <w:r w:rsidRPr="003D48FA">
          <w:rPr>
            <w:rStyle w:val="Hyperlink"/>
            <w:lang w:val="en-GB" w:eastAsia="en-US"/>
          </w:rPr>
          <w:t>General Practice Data for Planning and Research (GPDPR) - NHS Digital</w:t>
        </w:r>
      </w:hyperlink>
    </w:p>
    <w:p w14:paraId="1C269D52" w14:textId="77777777" w:rsidR="006E155D" w:rsidRPr="006E155D" w:rsidRDefault="006E155D" w:rsidP="00DD2B61">
      <w:pPr>
        <w:pStyle w:val="BodyText"/>
        <w:spacing w:after="0"/>
        <w:rPr>
          <w:lang w:val="en-GB" w:eastAsia="en-US"/>
        </w:rPr>
      </w:pPr>
      <w:r w:rsidRPr="006E155D">
        <w:rPr>
          <w:lang w:val="en-GB" w:eastAsia="en-US"/>
        </w:rPr>
        <w:t>NHS Digital will collect data from GP medical records about patients who have registered a National Data Opt-out. The National Data Opt-out applies to identifiable patient data about your health, which is called confidential patient information.</w:t>
      </w:r>
    </w:p>
    <w:p w14:paraId="106E1F12" w14:textId="77777777" w:rsidR="006E155D" w:rsidRPr="006E155D" w:rsidRDefault="006E155D" w:rsidP="00DD2B61">
      <w:pPr>
        <w:pStyle w:val="BodyText"/>
        <w:spacing w:after="0"/>
        <w:rPr>
          <w:lang w:val="en-GB" w:eastAsia="en-US"/>
        </w:rPr>
      </w:pPr>
      <w:r w:rsidRPr="006E155D">
        <w:rPr>
          <w:lang w:val="en-GB" w:eastAsia="en-US"/>
        </w:rPr>
        <w:t>NHS Digital won’t share any confidential patient information about you - this includes GP data, or other data we hold, such as hospital data - with other organisations, unless there is an exemption to this.</w:t>
      </w:r>
    </w:p>
    <w:p w14:paraId="6BAAA591" w14:textId="77777777" w:rsidR="006E155D" w:rsidRPr="00BD1AF7" w:rsidRDefault="006E155D" w:rsidP="00DD2B61">
      <w:pPr>
        <w:pStyle w:val="BodyText"/>
        <w:spacing w:after="0"/>
        <w:rPr>
          <w:b/>
          <w:bCs/>
          <w:lang w:val="en-GB" w:eastAsia="en-US"/>
        </w:rPr>
      </w:pPr>
      <w:r w:rsidRPr="00BD1AF7">
        <w:rPr>
          <w:b/>
          <w:bCs/>
          <w:lang w:val="en-GB" w:eastAsia="en-US"/>
        </w:rPr>
        <w:t>You can change your mind about your choice at any time.</w:t>
      </w:r>
    </w:p>
    <w:p w14:paraId="72B672C9" w14:textId="0C9E9614" w:rsidR="00F82039" w:rsidRPr="00F82039" w:rsidRDefault="006E155D" w:rsidP="00DD2B61">
      <w:pPr>
        <w:pStyle w:val="BodyText"/>
        <w:spacing w:after="0"/>
        <w:rPr>
          <w:lang w:val="en-GB" w:eastAsia="en-US"/>
        </w:rPr>
      </w:pPr>
      <w:r w:rsidRPr="006E155D">
        <w:rPr>
          <w:lang w:val="en-GB" w:eastAsia="en-US"/>
        </w:rPr>
        <w:t>Data being used or shared for purposes beyond individual care does not include your data being shared with insurance companies or used for marketing purposes and data would only be used in this way with your specific agreement.</w:t>
      </w:r>
    </w:p>
    <w:p w14:paraId="797E2947" w14:textId="371A9B5E" w:rsidR="00EA050D" w:rsidRPr="00831CA2" w:rsidRDefault="000F2F6A" w:rsidP="00634ADC">
      <w:pPr>
        <w:pStyle w:val="Heading2"/>
        <w:numPr>
          <w:ilvl w:val="1"/>
          <w:numId w:val="11"/>
        </w:numPr>
        <w:spacing w:before="0" w:after="0"/>
        <w:rPr>
          <w:rFonts w:asciiTheme="minorHAnsi" w:hAnsiTheme="minorHAnsi" w:cstheme="minorHAnsi"/>
          <w:color w:val="0070C0"/>
        </w:rPr>
      </w:pPr>
      <w:bookmarkStart w:id="43" w:name="_Toc138085628"/>
      <w:r w:rsidRPr="00831CA2">
        <w:rPr>
          <w:rFonts w:asciiTheme="minorHAnsi" w:hAnsiTheme="minorHAnsi" w:cstheme="minorHAnsi"/>
          <w:color w:val="0070C0"/>
          <w:lang w:val="en-GB"/>
        </w:rPr>
        <w:t>Opting Out</w:t>
      </w:r>
      <w:bookmarkEnd w:id="43"/>
    </w:p>
    <w:p w14:paraId="599CD9B0" w14:textId="43BE69FD" w:rsidR="002143A1" w:rsidRDefault="002143A1" w:rsidP="00DD2B61">
      <w:pPr>
        <w:pStyle w:val="BodyText"/>
        <w:spacing w:after="0"/>
        <w:rPr>
          <w:rFonts w:asciiTheme="minorHAnsi" w:hAnsiTheme="minorHAnsi" w:cstheme="minorHAnsi"/>
        </w:rPr>
      </w:pPr>
      <w:r w:rsidRPr="002143A1">
        <w:rPr>
          <w:rFonts w:asciiTheme="minorHAnsi" w:hAnsiTheme="minorHAnsi" w:cstheme="minorHAnsi"/>
        </w:rPr>
        <w:t>If you don’t want your identifiable patient data to be shared for purposes except for your own care, you can opt-out by registering a Type 1 Opt-out or a National Data Opt-out, or both. These opt-outs are different, and they are explained in more detail below. Your individual care will not be affected if you opt-out using either option.</w:t>
      </w:r>
    </w:p>
    <w:p w14:paraId="39B7A975" w14:textId="77777777" w:rsidR="000C5405" w:rsidRPr="002143A1" w:rsidRDefault="000C5405" w:rsidP="00DD2B61">
      <w:pPr>
        <w:pStyle w:val="BodyText"/>
        <w:spacing w:after="0"/>
        <w:rPr>
          <w:rFonts w:asciiTheme="minorHAnsi" w:hAnsiTheme="minorHAnsi" w:cstheme="minorHAnsi"/>
        </w:rPr>
      </w:pPr>
    </w:p>
    <w:p w14:paraId="17CDF5FD" w14:textId="04FCD4D1" w:rsidR="000C5405" w:rsidRPr="00831CA2" w:rsidRDefault="000C5405" w:rsidP="000C5405">
      <w:pPr>
        <w:pStyle w:val="Heading2"/>
        <w:numPr>
          <w:ilvl w:val="1"/>
          <w:numId w:val="12"/>
        </w:numPr>
        <w:spacing w:before="0" w:after="0"/>
        <w:rPr>
          <w:rFonts w:asciiTheme="minorHAnsi" w:hAnsiTheme="minorHAnsi" w:cstheme="minorHAnsi"/>
          <w:color w:val="0070C0"/>
        </w:rPr>
      </w:pPr>
      <w:bookmarkStart w:id="44" w:name="_Toc138085629"/>
      <w:r w:rsidRPr="00831CA2">
        <w:rPr>
          <w:rFonts w:asciiTheme="minorHAnsi" w:hAnsiTheme="minorHAnsi" w:cstheme="minorHAnsi"/>
          <w:color w:val="0070C0"/>
          <w:lang w:val="en-GB"/>
        </w:rPr>
        <w:lastRenderedPageBreak/>
        <w:t xml:space="preserve">Type 1 OPT-OUT </w:t>
      </w:r>
      <w:r w:rsidR="00C32E88" w:rsidRPr="00831CA2">
        <w:rPr>
          <w:rFonts w:asciiTheme="minorHAnsi" w:hAnsiTheme="minorHAnsi" w:cstheme="minorHAnsi"/>
          <w:color w:val="0070C0"/>
          <w:lang w:val="en-GB"/>
        </w:rPr>
        <w:t xml:space="preserve">(Opting Out of NHS Digital Collecting </w:t>
      </w:r>
      <w:r w:rsidR="00292D7C" w:rsidRPr="00831CA2">
        <w:rPr>
          <w:rFonts w:asciiTheme="minorHAnsi" w:hAnsiTheme="minorHAnsi" w:cstheme="minorHAnsi"/>
          <w:color w:val="0070C0"/>
          <w:lang w:val="en-GB"/>
        </w:rPr>
        <w:t>Data)</w:t>
      </w:r>
      <w:bookmarkEnd w:id="44"/>
    </w:p>
    <w:p w14:paraId="5939059A" w14:textId="77777777" w:rsidR="002143A1" w:rsidRPr="002143A1" w:rsidRDefault="002143A1" w:rsidP="00DD2B61">
      <w:pPr>
        <w:pStyle w:val="BodyText"/>
        <w:spacing w:after="0"/>
        <w:rPr>
          <w:rFonts w:asciiTheme="minorHAnsi" w:hAnsiTheme="minorHAnsi" w:cstheme="minorHAnsi"/>
        </w:rPr>
      </w:pPr>
      <w:r w:rsidRPr="002143A1">
        <w:rPr>
          <w:rFonts w:asciiTheme="minorHAnsi" w:hAnsiTheme="minorHAnsi" w:cstheme="minorHAnsi"/>
        </w:rPr>
        <w:t>Collect data from GP practices about patients who have registered a Type 1 Opt-out with their practice. More information about Type 1 Opt-outs is in our GP Data for Planning and Research Transparency Notice, including a form that you can complete and send to your GP practice.</w:t>
      </w:r>
    </w:p>
    <w:p w14:paraId="0599B007" w14:textId="77777777" w:rsidR="00D302AC" w:rsidRDefault="002143A1" w:rsidP="00D302AC">
      <w:pPr>
        <w:pStyle w:val="BodyText"/>
        <w:spacing w:after="0"/>
        <w:rPr>
          <w:rFonts w:asciiTheme="minorHAnsi" w:hAnsiTheme="minorHAnsi" w:cstheme="minorHAnsi"/>
          <w:lang w:val="en-GB"/>
        </w:rPr>
      </w:pPr>
      <w:r w:rsidRPr="002143A1">
        <w:rPr>
          <w:rFonts w:asciiTheme="minorHAnsi" w:hAnsiTheme="minorHAnsi" w:cstheme="minorHAnsi"/>
        </w:rPr>
        <w:t>If you register a Type 1 Opt-out after this collection has started, no more of your data will be shared with us. We will however still hold the patient data which was shared with us before you registered the Type 1 Opt-out.</w:t>
      </w:r>
      <w:r w:rsidR="00D302AC">
        <w:rPr>
          <w:rFonts w:asciiTheme="minorHAnsi" w:hAnsiTheme="minorHAnsi" w:cstheme="minorHAnsi"/>
          <w:lang w:val="en-GB"/>
        </w:rPr>
        <w:t xml:space="preserve"> </w:t>
      </w:r>
    </w:p>
    <w:p w14:paraId="0778DA2A" w14:textId="685E52C1" w:rsidR="00EA050D" w:rsidRPr="00D302AC" w:rsidRDefault="002143A1" w:rsidP="00D302AC">
      <w:pPr>
        <w:pStyle w:val="BodyText"/>
        <w:spacing w:after="0"/>
        <w:rPr>
          <w:rFonts w:asciiTheme="minorHAnsi" w:hAnsiTheme="minorHAnsi" w:cstheme="minorHAnsi"/>
        </w:rPr>
      </w:pPr>
      <w:r w:rsidRPr="002143A1">
        <w:rPr>
          <w:rFonts w:asciiTheme="minorHAnsi" w:hAnsiTheme="minorHAnsi" w:cstheme="minorHAnsi"/>
        </w:rPr>
        <w:t>If you do not want NHS Digital to share your identifiable patient data with anyone else for purposes beyond your own care, then you can also register a National Data Opt-out.</w:t>
      </w:r>
    </w:p>
    <w:p w14:paraId="42562139" w14:textId="77777777" w:rsidR="00EA050D" w:rsidRPr="004F0156" w:rsidRDefault="00EA050D" w:rsidP="00DD2B61">
      <w:pPr>
        <w:pStyle w:val="BodyText"/>
        <w:spacing w:before="0" w:after="0"/>
        <w:rPr>
          <w:rFonts w:asciiTheme="minorHAnsi" w:hAnsiTheme="minorHAnsi" w:cstheme="minorHAnsi"/>
          <w:lang w:val="en-GB"/>
        </w:rPr>
      </w:pPr>
    </w:p>
    <w:p w14:paraId="7D4568BC" w14:textId="4425431C" w:rsidR="00EA050D" w:rsidRPr="00831CA2" w:rsidRDefault="002143A1" w:rsidP="00634ADC">
      <w:pPr>
        <w:pStyle w:val="Heading2"/>
        <w:numPr>
          <w:ilvl w:val="1"/>
          <w:numId w:val="12"/>
        </w:numPr>
        <w:spacing w:before="0" w:after="0"/>
        <w:rPr>
          <w:rFonts w:asciiTheme="minorHAnsi" w:hAnsiTheme="minorHAnsi" w:cstheme="minorHAnsi"/>
          <w:color w:val="0070C0"/>
        </w:rPr>
      </w:pPr>
      <w:bookmarkStart w:id="45" w:name="_Toc138085630"/>
      <w:r w:rsidRPr="00831CA2">
        <w:rPr>
          <w:rFonts w:asciiTheme="minorHAnsi" w:hAnsiTheme="minorHAnsi" w:cstheme="minorHAnsi"/>
          <w:color w:val="0070C0"/>
          <w:lang w:val="en-GB"/>
        </w:rPr>
        <w:t>National Data OPT-OUT (Opting Out of NHS Digital Sharing your Data</w:t>
      </w:r>
      <w:r w:rsidR="000D7A41" w:rsidRPr="00831CA2">
        <w:rPr>
          <w:rFonts w:asciiTheme="minorHAnsi" w:hAnsiTheme="minorHAnsi" w:cstheme="minorHAnsi"/>
          <w:color w:val="0070C0"/>
          <w:lang w:val="en-GB"/>
        </w:rPr>
        <w:t>)</w:t>
      </w:r>
      <w:bookmarkEnd w:id="45"/>
    </w:p>
    <w:p w14:paraId="4B84659C" w14:textId="0611D0F8" w:rsidR="003D5EF4" w:rsidRPr="003D5EF4" w:rsidRDefault="003D5EF4" w:rsidP="00DD2B61">
      <w:pPr>
        <w:pStyle w:val="BodyText"/>
        <w:spacing w:after="0"/>
        <w:rPr>
          <w:rFonts w:asciiTheme="minorHAnsi" w:hAnsiTheme="minorHAnsi" w:cstheme="minorHAnsi"/>
          <w:lang w:val="en-GB"/>
        </w:rPr>
      </w:pPr>
      <w:r w:rsidRPr="003D5EF4">
        <w:rPr>
          <w:rFonts w:asciiTheme="minorHAnsi" w:hAnsiTheme="minorHAnsi" w:cstheme="minorHAnsi"/>
          <w:lang w:val="en-GB"/>
        </w:rPr>
        <w:t>Collect data from GP medical records about patients who have registered a National Data Opt-out. The National Data Opt-out applies to identifiable patient data about your health, which is called confidential patient information.</w:t>
      </w:r>
    </w:p>
    <w:p w14:paraId="313AF5DA" w14:textId="77777777" w:rsidR="003D5EF4" w:rsidRPr="003D5EF4" w:rsidRDefault="003D5EF4" w:rsidP="00DD2B61">
      <w:pPr>
        <w:pStyle w:val="BodyText"/>
        <w:spacing w:after="0"/>
        <w:rPr>
          <w:rFonts w:asciiTheme="minorHAnsi" w:hAnsiTheme="minorHAnsi" w:cstheme="minorHAnsi"/>
          <w:lang w:val="en-GB"/>
        </w:rPr>
      </w:pPr>
      <w:r w:rsidRPr="003D5EF4">
        <w:rPr>
          <w:rFonts w:asciiTheme="minorHAnsi" w:hAnsiTheme="minorHAnsi" w:cstheme="minorHAnsi"/>
          <w:lang w:val="en-GB"/>
        </w:rPr>
        <w:t>NHS Digital won’t share any confidential patient information about you - this includes GP data, or other data we hold, such as hospital data - with other organisations, unless there is an exemption to this.</w:t>
      </w:r>
    </w:p>
    <w:p w14:paraId="6ACFFD1D" w14:textId="710A6E90" w:rsidR="00EA050D" w:rsidRDefault="003D5EF4" w:rsidP="00DD2B61">
      <w:pPr>
        <w:pStyle w:val="BodyText"/>
        <w:spacing w:before="0" w:after="0"/>
        <w:rPr>
          <w:rFonts w:asciiTheme="minorHAnsi" w:hAnsiTheme="minorHAnsi" w:cstheme="minorHAnsi"/>
          <w:lang w:val="en-GB"/>
        </w:rPr>
      </w:pPr>
      <w:r w:rsidRPr="003D5EF4">
        <w:rPr>
          <w:rFonts w:asciiTheme="minorHAnsi" w:hAnsiTheme="minorHAnsi" w:cstheme="minorHAnsi"/>
          <w:lang w:val="en-GB"/>
        </w:rPr>
        <w:t xml:space="preserve">To find out more information and how to register a National Data Opt-Out, please read our </w:t>
      </w:r>
      <w:hyperlink r:id="rId49" w:history="1">
        <w:r w:rsidRPr="003A384C">
          <w:rPr>
            <w:rStyle w:val="Hyperlink"/>
            <w:rFonts w:asciiTheme="minorHAnsi" w:hAnsiTheme="minorHAnsi" w:cstheme="minorHAnsi"/>
            <w:lang w:val="en-GB"/>
          </w:rPr>
          <w:t>GP Data for Planning and Research Transparency Notice</w:t>
        </w:r>
      </w:hyperlink>
      <w:r w:rsidRPr="003D5EF4">
        <w:rPr>
          <w:rFonts w:asciiTheme="minorHAnsi" w:hAnsiTheme="minorHAnsi" w:cstheme="minorHAnsi"/>
          <w:lang w:val="en-GB"/>
        </w:rPr>
        <w:t xml:space="preserve"> and see our infographic of how data currently flows</w:t>
      </w:r>
      <w:r w:rsidR="003A384C">
        <w:rPr>
          <w:rFonts w:asciiTheme="minorHAnsi" w:hAnsiTheme="minorHAnsi" w:cstheme="minorHAnsi"/>
          <w:lang w:val="en-GB"/>
        </w:rPr>
        <w:t>.</w:t>
      </w:r>
    </w:p>
    <w:p w14:paraId="7D0CDE6C" w14:textId="42CEDB7E" w:rsidR="00394EEC" w:rsidRDefault="00D0483C" w:rsidP="00DD2B61">
      <w:pPr>
        <w:pStyle w:val="BodyText"/>
        <w:spacing w:after="0"/>
        <w:rPr>
          <w:rFonts w:asciiTheme="minorHAnsi" w:hAnsiTheme="minorHAnsi" w:cstheme="minorHAnsi"/>
        </w:rPr>
      </w:pPr>
      <w:r w:rsidRPr="00D0483C">
        <w:rPr>
          <w:rFonts w:asciiTheme="minorHAnsi" w:hAnsiTheme="minorHAnsi" w:cstheme="minorHAnsi"/>
        </w:rPr>
        <w:t>The Practice is one of many organisations working in the health and care system to improve care for patients and the public.</w:t>
      </w:r>
    </w:p>
    <w:p w14:paraId="59E8E539" w14:textId="77777777" w:rsidR="00F03B26" w:rsidRPr="00394EEC" w:rsidRDefault="00F03B26" w:rsidP="00DD2B61">
      <w:pPr>
        <w:pStyle w:val="BodyText"/>
        <w:spacing w:after="0"/>
        <w:rPr>
          <w:lang w:val="en-GB" w:eastAsia="en-US"/>
        </w:rPr>
      </w:pPr>
    </w:p>
    <w:p w14:paraId="59178C7C" w14:textId="0E2BD2DC" w:rsidR="00394EEC" w:rsidRPr="00831CA2" w:rsidRDefault="00394EEC" w:rsidP="00634ADC">
      <w:pPr>
        <w:pStyle w:val="Heading2"/>
        <w:numPr>
          <w:ilvl w:val="1"/>
          <w:numId w:val="12"/>
        </w:numPr>
        <w:spacing w:before="0" w:after="0"/>
        <w:rPr>
          <w:rFonts w:asciiTheme="minorHAnsi" w:hAnsiTheme="minorHAnsi" w:cstheme="minorHAnsi"/>
          <w:color w:val="0070C0"/>
        </w:rPr>
      </w:pPr>
      <w:bookmarkStart w:id="46" w:name="_Toc138085631"/>
      <w:r w:rsidRPr="00831CA2">
        <w:rPr>
          <w:rFonts w:asciiTheme="minorHAnsi" w:hAnsiTheme="minorHAnsi" w:cstheme="minorHAnsi"/>
          <w:color w:val="0070C0"/>
          <w:lang w:val="en-GB"/>
        </w:rPr>
        <w:t xml:space="preserve">How </w:t>
      </w:r>
      <w:r w:rsidR="003D48FA" w:rsidRPr="00831CA2">
        <w:rPr>
          <w:rFonts w:asciiTheme="minorHAnsi" w:hAnsiTheme="minorHAnsi" w:cstheme="minorHAnsi"/>
          <w:color w:val="0070C0"/>
          <w:lang w:val="en-GB"/>
        </w:rPr>
        <w:t>long will we store your Information</w:t>
      </w:r>
      <w:bookmarkEnd w:id="46"/>
      <w:r w:rsidRPr="00831CA2">
        <w:rPr>
          <w:rFonts w:asciiTheme="minorHAnsi" w:hAnsiTheme="minorHAnsi" w:cstheme="minorHAnsi"/>
          <w:color w:val="0070C0"/>
          <w:lang w:val="en-GB"/>
        </w:rPr>
        <w:t xml:space="preserve"> </w:t>
      </w:r>
    </w:p>
    <w:p w14:paraId="17CF9BB2" w14:textId="7113B77F" w:rsidR="00236B27" w:rsidRPr="00236B27" w:rsidRDefault="00236B27" w:rsidP="00DD2B61">
      <w:pPr>
        <w:pStyle w:val="BodyText"/>
        <w:spacing w:after="0"/>
        <w:rPr>
          <w:rFonts w:asciiTheme="minorHAnsi" w:hAnsiTheme="minorHAnsi" w:cstheme="minorHAnsi"/>
        </w:rPr>
      </w:pPr>
      <w:r w:rsidRPr="00236B27">
        <w:rPr>
          <w:rFonts w:asciiTheme="minorHAnsi" w:hAnsiTheme="minorHAnsi" w:cstheme="minorHAnsi"/>
        </w:rPr>
        <w:t>We are required under UK law to keep your information and data for the full retention periods as specified by the NHS Records management code of practice for health and social care and national archives requirements.</w:t>
      </w:r>
    </w:p>
    <w:p w14:paraId="44F542A4" w14:textId="0D8EFE39" w:rsidR="00EB4674" w:rsidRDefault="00236B27" w:rsidP="00DD2B61">
      <w:pPr>
        <w:pStyle w:val="BodyText"/>
        <w:spacing w:after="0"/>
        <w:rPr>
          <w:rStyle w:val="Hyperlink"/>
          <w:rFonts w:asciiTheme="minorHAnsi" w:hAnsiTheme="minorHAnsi" w:cstheme="minorHAnsi"/>
          <w:lang w:val="en-GB"/>
        </w:rPr>
      </w:pPr>
      <w:r w:rsidRPr="00236B27">
        <w:rPr>
          <w:rFonts w:asciiTheme="minorHAnsi" w:hAnsiTheme="minorHAnsi" w:cstheme="minorHAnsi"/>
        </w:rPr>
        <w:t xml:space="preserve">More information on records retention can be found online </w:t>
      </w:r>
      <w:r w:rsidR="00705364">
        <w:rPr>
          <w:rFonts w:asciiTheme="minorHAnsi" w:hAnsiTheme="minorHAnsi" w:cstheme="minorHAnsi"/>
          <w:lang w:val="en-GB"/>
        </w:rPr>
        <w:t xml:space="preserve">on the NHS Digital website: </w:t>
      </w:r>
      <w:hyperlink r:id="rId50" w:history="1">
        <w:r w:rsidR="00705364" w:rsidRPr="00C21A8D">
          <w:rPr>
            <w:rStyle w:val="Hyperlink"/>
            <w:rFonts w:asciiTheme="minorHAnsi" w:hAnsiTheme="minorHAnsi" w:cstheme="minorHAnsi"/>
            <w:lang w:val="en-GB"/>
          </w:rPr>
          <w:t>Records Management Code of Practice 2021</w:t>
        </w:r>
      </w:hyperlink>
    </w:p>
    <w:p w14:paraId="41BB9498" w14:textId="77777777" w:rsidR="00E23784" w:rsidRPr="00705364" w:rsidRDefault="00E23784" w:rsidP="00DD2B61">
      <w:pPr>
        <w:pStyle w:val="BodyText"/>
        <w:spacing w:after="0"/>
        <w:rPr>
          <w:rFonts w:asciiTheme="minorHAnsi" w:hAnsiTheme="minorHAnsi" w:cstheme="minorHAnsi"/>
          <w:lang w:val="en-GB"/>
        </w:rPr>
      </w:pPr>
    </w:p>
    <w:p w14:paraId="6FB9266C" w14:textId="5813083A" w:rsidR="00D6584E" w:rsidRPr="00831CA2" w:rsidRDefault="00D6584E" w:rsidP="00634ADC">
      <w:pPr>
        <w:pStyle w:val="Heading2"/>
        <w:numPr>
          <w:ilvl w:val="1"/>
          <w:numId w:val="12"/>
        </w:numPr>
        <w:spacing w:before="0" w:after="0"/>
        <w:rPr>
          <w:rFonts w:asciiTheme="minorHAnsi" w:hAnsiTheme="minorHAnsi" w:cstheme="minorHAnsi"/>
          <w:color w:val="0070C0"/>
        </w:rPr>
      </w:pPr>
      <w:bookmarkStart w:id="47" w:name="_Toc138085632"/>
      <w:r w:rsidRPr="00831CA2">
        <w:rPr>
          <w:rFonts w:asciiTheme="minorHAnsi" w:hAnsiTheme="minorHAnsi" w:cstheme="minorHAnsi"/>
          <w:color w:val="0070C0"/>
          <w:lang w:val="en-GB"/>
        </w:rPr>
        <w:t>How we lawfully use your Data</w:t>
      </w:r>
      <w:bookmarkEnd w:id="47"/>
    </w:p>
    <w:p w14:paraId="6C8B4BD7" w14:textId="290A0838"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lang w:val="en-GB"/>
        </w:rPr>
        <w:t xml:space="preserve">We need to know your personal, </w:t>
      </w:r>
      <w:r w:rsidR="007B0FB7" w:rsidRPr="00925246">
        <w:rPr>
          <w:rFonts w:asciiTheme="minorHAnsi" w:hAnsiTheme="minorHAnsi" w:cstheme="minorHAnsi"/>
          <w:lang w:val="en-GB"/>
        </w:rPr>
        <w:t>sensitive,</w:t>
      </w:r>
      <w:r w:rsidRPr="00925246">
        <w:rPr>
          <w:rFonts w:asciiTheme="minorHAnsi" w:hAnsiTheme="minorHAnsi" w:cstheme="minorHAnsi"/>
          <w:lang w:val="en-GB"/>
        </w:rPr>
        <w:t xml:space="preserve"> and confidential data </w:t>
      </w:r>
      <w:r w:rsidR="007B0FB7" w:rsidRPr="00925246">
        <w:rPr>
          <w:rFonts w:asciiTheme="minorHAnsi" w:hAnsiTheme="minorHAnsi" w:cstheme="minorHAnsi"/>
          <w:lang w:val="en-GB"/>
        </w:rPr>
        <w:t>to</w:t>
      </w:r>
      <w:r w:rsidRPr="00925246">
        <w:rPr>
          <w:rFonts w:asciiTheme="minorHAnsi" w:hAnsiTheme="minorHAnsi" w:cstheme="minorHAnsi"/>
          <w:lang w:val="en-GB"/>
        </w:rPr>
        <w:t xml:space="preserve"> provide you with healthcare services as a General Practice, under the General Data Protection Regulation we will be lawfully using your information in accordance with: –</w:t>
      </w:r>
    </w:p>
    <w:p w14:paraId="36E96E9E" w14:textId="1286808C"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b/>
          <w:bCs/>
          <w:lang w:val="en-GB"/>
        </w:rPr>
        <w:t>Article 6, (e)</w:t>
      </w:r>
      <w:r w:rsidRPr="00925246">
        <w:rPr>
          <w:rFonts w:asciiTheme="minorHAnsi" w:hAnsiTheme="minorHAnsi" w:cstheme="minorHAnsi"/>
          <w:lang w:val="en-GB"/>
        </w:rPr>
        <w:t xml:space="preserve"> processing is necessary for the performance of a task carried out in the public interest or in the exercise of official authority vested in the </w:t>
      </w:r>
      <w:r w:rsidR="007B0FB7" w:rsidRPr="00925246">
        <w:rPr>
          <w:rFonts w:asciiTheme="minorHAnsi" w:hAnsiTheme="minorHAnsi" w:cstheme="minorHAnsi"/>
          <w:lang w:val="en-GB"/>
        </w:rPr>
        <w:t>controller.</w:t>
      </w:r>
    </w:p>
    <w:p w14:paraId="34457273" w14:textId="77777777"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b/>
          <w:bCs/>
          <w:lang w:val="en-GB"/>
        </w:rPr>
        <w:t>Article 9, (h)</w:t>
      </w:r>
      <w:r w:rsidRPr="00925246">
        <w:rPr>
          <w:rFonts w:asciiTheme="minorHAnsi" w:hAnsiTheme="minorHAnsi" w:cstheme="minorHAnsi"/>
          <w:lang w:val="en-GB"/>
        </w:rPr>
        <w:t xml:space="preserve"> processing is necessary for the purposes of preventive or occupational medicine, for the assessment of the working capacity of the employee, medical diagnosis, the provision of health or social care or treatment or the management of health or social care systems</w:t>
      </w:r>
    </w:p>
    <w:p w14:paraId="517B12C4" w14:textId="0009820C" w:rsidR="00D6584E" w:rsidRDefault="00925246" w:rsidP="00DD2B61">
      <w:pPr>
        <w:pStyle w:val="BodyText"/>
        <w:spacing w:after="0"/>
        <w:rPr>
          <w:rFonts w:asciiTheme="minorHAnsi" w:hAnsiTheme="minorHAnsi" w:cstheme="minorHAnsi"/>
          <w:lang w:val="en-GB"/>
        </w:rPr>
      </w:pPr>
      <w:r w:rsidRPr="00925246">
        <w:rPr>
          <w:rFonts w:asciiTheme="minorHAnsi" w:hAnsiTheme="minorHAnsi" w:cstheme="minorHAnsi"/>
          <w:lang w:val="en-GB"/>
        </w:rPr>
        <w:t>This Privacy Notice applies to the personal data of our patients and the data you have given us about your carers/family members</w:t>
      </w:r>
      <w:r>
        <w:rPr>
          <w:rFonts w:asciiTheme="minorHAnsi" w:hAnsiTheme="minorHAnsi" w:cstheme="minorHAnsi"/>
          <w:lang w:val="en-GB"/>
        </w:rPr>
        <w:t>.</w:t>
      </w:r>
    </w:p>
    <w:p w14:paraId="07CEBDCF" w14:textId="77777777" w:rsidR="007A7D43" w:rsidRDefault="007A7D43" w:rsidP="00DD2B61">
      <w:pPr>
        <w:pStyle w:val="BodyText"/>
        <w:spacing w:after="0"/>
        <w:rPr>
          <w:rFonts w:asciiTheme="minorHAnsi" w:hAnsiTheme="minorHAnsi" w:cstheme="minorHAnsi"/>
        </w:rPr>
      </w:pPr>
    </w:p>
    <w:p w14:paraId="40F65416" w14:textId="04B867CF" w:rsidR="00EA050D" w:rsidRPr="004F0156" w:rsidRDefault="00C9115E"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8" w:name="_Toc138085633"/>
      <w:r w:rsidR="007B0FB7" w:rsidRPr="00831CA2">
        <w:rPr>
          <w:rFonts w:asciiTheme="minorHAnsi" w:hAnsiTheme="minorHAnsi" w:cstheme="minorHAnsi"/>
          <w:color w:val="0070C0"/>
          <w:lang w:val="en-GB"/>
        </w:rPr>
        <w:t>Your Summary Care Record</w:t>
      </w:r>
      <w:bookmarkEnd w:id="48"/>
    </w:p>
    <w:p w14:paraId="497277E7" w14:textId="77C873C5" w:rsidR="00C969A4" w:rsidRPr="00C969A4" w:rsidRDefault="00CC2EF6" w:rsidP="00DD2B61">
      <w:pPr>
        <w:pStyle w:val="BodyText"/>
        <w:spacing w:after="0"/>
        <w:rPr>
          <w:rFonts w:asciiTheme="minorHAnsi" w:hAnsiTheme="minorHAnsi" w:cstheme="minorHAnsi"/>
          <w:lang w:val="en-GB"/>
        </w:rPr>
      </w:pPr>
      <w:r w:rsidRPr="00CC2EF6">
        <w:rPr>
          <w:rFonts w:asciiTheme="minorHAnsi" w:hAnsiTheme="minorHAnsi" w:cstheme="minorHAnsi"/>
          <w:lang w:val="en-GB"/>
        </w:rPr>
        <w:lastRenderedPageBreak/>
        <w:t xml:space="preserve">We are </w:t>
      </w:r>
      <w:r w:rsidR="00C969A4" w:rsidRPr="00C969A4">
        <w:rPr>
          <w:rFonts w:asciiTheme="minorHAnsi" w:hAnsiTheme="minorHAnsi" w:cstheme="minorHAnsi"/>
          <w:lang w:val="en-GB"/>
        </w:rPr>
        <w:t xml:space="preserve">Your summary care record is an electronic record of your healthcare history (and other relevant personal information) held on a national healthcare records database provided and facilitated by NHS England. This record may be shared with other healthcare professionals and additions to this record may also be made by relevant healthcare professionals and organisations involved in your direct healthcare. You have the choice of what information you would like to share and with whom. </w:t>
      </w:r>
    </w:p>
    <w:p w14:paraId="476EA3C5" w14:textId="40495B6C" w:rsidR="00C969A4" w:rsidRPr="00C969A4" w:rsidRDefault="00C969A4" w:rsidP="00634ADC">
      <w:pPr>
        <w:pStyle w:val="BodyText"/>
        <w:numPr>
          <w:ilvl w:val="0"/>
          <w:numId w:val="38"/>
        </w:numPr>
        <w:spacing w:after="0"/>
        <w:rPr>
          <w:rFonts w:asciiTheme="minorHAnsi" w:hAnsiTheme="minorHAnsi" w:cstheme="minorHAnsi"/>
          <w:sz w:val="20"/>
          <w:szCs w:val="20"/>
          <w:lang w:val="en-GB"/>
        </w:rPr>
      </w:pPr>
      <w:r w:rsidRPr="00C969A4">
        <w:rPr>
          <w:rFonts w:asciiTheme="minorHAnsi" w:hAnsiTheme="minorHAnsi" w:cstheme="minorHAnsi"/>
          <w:sz w:val="20"/>
          <w:szCs w:val="20"/>
          <w:lang w:val="en-GB"/>
        </w:rPr>
        <w:t xml:space="preserve">Authorised healthcare staff can only view your SCR with your permission. </w:t>
      </w:r>
    </w:p>
    <w:p w14:paraId="7A8DA803" w14:textId="166A624A" w:rsidR="00C969A4" w:rsidRPr="00C969A4" w:rsidRDefault="00C969A4" w:rsidP="00634ADC">
      <w:pPr>
        <w:pStyle w:val="BodyText"/>
        <w:numPr>
          <w:ilvl w:val="0"/>
          <w:numId w:val="38"/>
        </w:numPr>
        <w:spacing w:after="0"/>
        <w:rPr>
          <w:rFonts w:asciiTheme="minorHAnsi" w:hAnsiTheme="minorHAnsi" w:cstheme="minorHAnsi"/>
          <w:sz w:val="20"/>
          <w:szCs w:val="20"/>
          <w:lang w:val="en-GB"/>
        </w:rPr>
      </w:pPr>
      <w:r w:rsidRPr="00C969A4">
        <w:rPr>
          <w:rFonts w:asciiTheme="minorHAnsi" w:hAnsiTheme="minorHAnsi" w:cstheme="minorHAnsi"/>
          <w:sz w:val="20"/>
          <w:szCs w:val="20"/>
          <w:lang w:val="en-GB"/>
        </w:rPr>
        <w:t>The information shared will solely be used for the benefit of your care.</w:t>
      </w:r>
    </w:p>
    <w:p w14:paraId="1145A0EA" w14:textId="3213AC50" w:rsidR="00C969A4" w:rsidRPr="00C969A4" w:rsidRDefault="00C969A4" w:rsidP="00634ADC">
      <w:pPr>
        <w:pStyle w:val="BodyText"/>
        <w:numPr>
          <w:ilvl w:val="0"/>
          <w:numId w:val="38"/>
        </w:numPr>
        <w:spacing w:after="0"/>
        <w:rPr>
          <w:rFonts w:asciiTheme="minorHAnsi" w:hAnsiTheme="minorHAnsi" w:cstheme="minorHAnsi"/>
          <w:lang w:val="en-GB"/>
        </w:rPr>
      </w:pPr>
      <w:r w:rsidRPr="00C969A4">
        <w:rPr>
          <w:rFonts w:asciiTheme="minorHAnsi" w:hAnsiTheme="minorHAnsi" w:cstheme="minorHAnsi"/>
          <w:sz w:val="20"/>
          <w:szCs w:val="20"/>
          <w:lang w:val="en-GB"/>
        </w:rPr>
        <w:t>Your options are outlined below.</w:t>
      </w:r>
    </w:p>
    <w:p w14:paraId="373AEB27" w14:textId="7DF6548A"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 xml:space="preserve">Express consent for medication, </w:t>
      </w:r>
      <w:r w:rsidR="00365010" w:rsidRPr="0000464A">
        <w:rPr>
          <w:rFonts w:asciiTheme="minorHAnsi" w:hAnsiTheme="minorHAnsi" w:cstheme="minorHAnsi"/>
          <w:b/>
          <w:bCs/>
          <w:sz w:val="20"/>
          <w:szCs w:val="20"/>
          <w:lang w:val="en-GB"/>
        </w:rPr>
        <w:t>allergies,</w:t>
      </w:r>
      <w:r w:rsidRPr="0000464A">
        <w:rPr>
          <w:rFonts w:asciiTheme="minorHAnsi" w:hAnsiTheme="minorHAnsi" w:cstheme="minorHAnsi"/>
          <w:b/>
          <w:bCs/>
          <w:sz w:val="20"/>
          <w:szCs w:val="20"/>
          <w:lang w:val="en-GB"/>
        </w:rPr>
        <w:t xml:space="preserve"> and adverse reactions only.</w:t>
      </w:r>
      <w:r w:rsidRPr="0000464A">
        <w:rPr>
          <w:rFonts w:asciiTheme="minorHAnsi" w:hAnsiTheme="minorHAnsi" w:cstheme="minorHAnsi"/>
          <w:sz w:val="20"/>
          <w:szCs w:val="20"/>
          <w:lang w:val="en-GB"/>
        </w:rPr>
        <w:t xml:space="preserve"> You wish to share information about medication, </w:t>
      </w:r>
      <w:r w:rsidR="00365010" w:rsidRPr="0000464A">
        <w:rPr>
          <w:rFonts w:asciiTheme="minorHAnsi" w:hAnsiTheme="minorHAnsi" w:cstheme="minorHAnsi"/>
          <w:sz w:val="20"/>
          <w:szCs w:val="20"/>
          <w:lang w:val="en-GB"/>
        </w:rPr>
        <w:t>allergies,</w:t>
      </w:r>
      <w:r w:rsidRPr="0000464A">
        <w:rPr>
          <w:rFonts w:asciiTheme="minorHAnsi" w:hAnsiTheme="minorHAnsi" w:cstheme="minorHAnsi"/>
          <w:sz w:val="20"/>
          <w:szCs w:val="20"/>
          <w:lang w:val="en-GB"/>
        </w:rPr>
        <w:t xml:space="preserve"> and adverse reactions only. </w:t>
      </w:r>
    </w:p>
    <w:p w14:paraId="68C04E80" w14:textId="74DE642F"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 xml:space="preserve">Express consent for medication, allergies, adverse </w:t>
      </w:r>
      <w:r w:rsidR="00365010" w:rsidRPr="0000464A">
        <w:rPr>
          <w:rFonts w:asciiTheme="minorHAnsi" w:hAnsiTheme="minorHAnsi" w:cstheme="minorHAnsi"/>
          <w:b/>
          <w:bCs/>
          <w:sz w:val="20"/>
          <w:szCs w:val="20"/>
          <w:lang w:val="en-GB"/>
        </w:rPr>
        <w:t>reactions,</w:t>
      </w:r>
      <w:r w:rsidRPr="0000464A">
        <w:rPr>
          <w:rFonts w:asciiTheme="minorHAnsi" w:hAnsiTheme="minorHAnsi" w:cstheme="minorHAnsi"/>
          <w:b/>
          <w:bCs/>
          <w:sz w:val="20"/>
          <w:szCs w:val="20"/>
          <w:lang w:val="en-GB"/>
        </w:rPr>
        <w:t xml:space="preserve"> and additional information. </w:t>
      </w:r>
      <w:r w:rsidRPr="0000464A">
        <w:rPr>
          <w:rFonts w:asciiTheme="minorHAnsi" w:hAnsiTheme="minorHAnsi" w:cstheme="minorHAnsi"/>
          <w:sz w:val="20"/>
          <w:szCs w:val="20"/>
          <w:lang w:val="en-GB"/>
        </w:rPr>
        <w:t xml:space="preserve">You wish to share information about medication, allergies and adverse reactions and further medical information that includes: Your significant illnesses and health problems, </w:t>
      </w:r>
      <w:r w:rsidR="00365010" w:rsidRPr="0000464A">
        <w:rPr>
          <w:rFonts w:asciiTheme="minorHAnsi" w:hAnsiTheme="minorHAnsi" w:cstheme="minorHAnsi"/>
          <w:sz w:val="20"/>
          <w:szCs w:val="20"/>
          <w:lang w:val="en-GB"/>
        </w:rPr>
        <w:t>operations,</w:t>
      </w:r>
      <w:r w:rsidRPr="0000464A">
        <w:rPr>
          <w:rFonts w:asciiTheme="minorHAnsi" w:hAnsiTheme="minorHAnsi" w:cstheme="minorHAnsi"/>
          <w:sz w:val="20"/>
          <w:szCs w:val="20"/>
          <w:lang w:val="en-GB"/>
        </w:rPr>
        <w:t xml:space="preserve"> and vaccinations you have had in the past, how you would like to be treated (such as where you would prefer to receive care), what support you might need and who should be contacted for more information about you. </w:t>
      </w:r>
    </w:p>
    <w:p w14:paraId="3281CE7A" w14:textId="11695E4E"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Express dissent for Summary Care Record (opt out).</w:t>
      </w:r>
      <w:r w:rsidRPr="0000464A">
        <w:rPr>
          <w:rFonts w:asciiTheme="minorHAnsi" w:hAnsiTheme="minorHAnsi" w:cstheme="minorHAnsi"/>
          <w:sz w:val="20"/>
          <w:szCs w:val="20"/>
          <w:lang w:val="en-GB"/>
        </w:rPr>
        <w:t xml:space="preserve"> Select this option, if you DO NOT want any information shared with other healthcare professionals involved in your care. </w:t>
      </w:r>
    </w:p>
    <w:p w14:paraId="38DAE61A" w14:textId="6A45E6C7"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 xml:space="preserve">Please note that it is not compulsory for you to complete a consent form. If you choose not to complete a consent form, a Summary Care Record containing information about your medication, allergies and adverse reactions and additional further medical information will be created for you as described in point </w:t>
      </w:r>
      <w:r w:rsidR="00411039">
        <w:rPr>
          <w:rFonts w:asciiTheme="minorHAnsi" w:hAnsiTheme="minorHAnsi" w:cstheme="minorHAnsi"/>
          <w:lang w:val="en-GB"/>
        </w:rPr>
        <w:t>B.</w:t>
      </w:r>
      <w:r w:rsidRPr="00C969A4">
        <w:rPr>
          <w:rFonts w:asciiTheme="minorHAnsi" w:hAnsiTheme="minorHAnsi" w:cstheme="minorHAnsi"/>
          <w:lang w:val="en-GB"/>
        </w:rPr>
        <w:t xml:space="preserve"> above.</w:t>
      </w:r>
    </w:p>
    <w:p w14:paraId="4644FA6A" w14:textId="49348C0F"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 xml:space="preserve">You may have the right to demand that this record is not shared with anyone who is not involved in the provision of your direct healthcare. If you wish to enquire further as to your rights in respect of not sharing information on this record, then please contact our Data Protection Officer. </w:t>
      </w:r>
    </w:p>
    <w:p w14:paraId="3AEAD283" w14:textId="18AA584F"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To find out more about the wider use of confidential personal information and to register your choice to opt out if you do not want your data to be used in this way, please visit:</w:t>
      </w:r>
      <w:r w:rsidR="002657A3">
        <w:rPr>
          <w:rFonts w:asciiTheme="minorHAnsi" w:hAnsiTheme="minorHAnsi" w:cstheme="minorHAnsi"/>
          <w:lang w:val="en-GB"/>
        </w:rPr>
        <w:t xml:space="preserve"> </w:t>
      </w:r>
      <w:hyperlink r:id="rId51" w:history="1">
        <w:r w:rsidRPr="002657A3">
          <w:rPr>
            <w:rStyle w:val="Hyperlink"/>
            <w:rFonts w:asciiTheme="minorHAnsi" w:hAnsiTheme="minorHAnsi" w:cstheme="minorHAnsi"/>
            <w:lang w:val="en-GB"/>
          </w:rPr>
          <w:t>nhs.uk/your-</w:t>
        </w:r>
        <w:proofErr w:type="spellStart"/>
        <w:r w:rsidRPr="002657A3">
          <w:rPr>
            <w:rStyle w:val="Hyperlink"/>
            <w:rFonts w:asciiTheme="minorHAnsi" w:hAnsiTheme="minorHAnsi" w:cstheme="minorHAnsi"/>
            <w:lang w:val="en-GB"/>
          </w:rPr>
          <w:t>nhs</w:t>
        </w:r>
        <w:proofErr w:type="spellEnd"/>
        <w:r w:rsidRPr="002657A3">
          <w:rPr>
            <w:rStyle w:val="Hyperlink"/>
            <w:rFonts w:asciiTheme="minorHAnsi" w:hAnsiTheme="minorHAnsi" w:cstheme="minorHAnsi"/>
            <w:lang w:val="en-GB"/>
          </w:rPr>
          <w:t>-data-matters</w:t>
        </w:r>
      </w:hyperlink>
    </w:p>
    <w:p w14:paraId="7BC28F39" w14:textId="51281924" w:rsidR="00EA050D" w:rsidRDefault="00C969A4" w:rsidP="00DD2B61">
      <w:pPr>
        <w:pStyle w:val="BodyText"/>
        <w:spacing w:after="0"/>
        <w:rPr>
          <w:rFonts w:asciiTheme="minorHAnsi" w:hAnsiTheme="minorHAnsi" w:cstheme="minorHAnsi"/>
          <w:lang w:val="en-GB"/>
        </w:rPr>
      </w:pPr>
      <w:r w:rsidRPr="002657A3">
        <w:rPr>
          <w:rFonts w:asciiTheme="minorHAnsi" w:hAnsiTheme="minorHAnsi" w:cstheme="minorHAnsi"/>
          <w:i/>
          <w:iCs/>
          <w:lang w:val="en-GB"/>
        </w:rPr>
        <w:t>Please note:</w:t>
      </w:r>
      <w:r w:rsidRPr="00C969A4">
        <w:rPr>
          <w:rFonts w:asciiTheme="minorHAnsi" w:hAnsiTheme="minorHAnsi" w:cstheme="minorHAnsi"/>
          <w:lang w:val="en-GB"/>
        </w:rPr>
        <w:t xml:space="preserve"> if you do choose to opt out, you can still consent to your data being used for specific purposes. However, if you are happy with this use of information you do not need to do anything. You may however change your choice at any time.</w:t>
      </w:r>
    </w:p>
    <w:p w14:paraId="0A596621" w14:textId="77777777" w:rsidR="007A7D43" w:rsidRPr="004F0156" w:rsidRDefault="007A7D43" w:rsidP="00DD2B61">
      <w:pPr>
        <w:pStyle w:val="BodyText"/>
        <w:spacing w:after="0"/>
        <w:rPr>
          <w:rFonts w:asciiTheme="minorHAnsi" w:hAnsiTheme="minorHAnsi" w:cstheme="minorHAnsi"/>
          <w:b/>
          <w:bCs/>
        </w:rPr>
      </w:pPr>
    </w:p>
    <w:p w14:paraId="541ED9E7" w14:textId="45892715" w:rsidR="00EA050D" w:rsidRPr="004F0156" w:rsidRDefault="00387CC9"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9" w:name="_Toc138085634"/>
      <w:r w:rsidRPr="00831CA2">
        <w:rPr>
          <w:rFonts w:asciiTheme="minorHAnsi" w:hAnsiTheme="minorHAnsi" w:cstheme="minorHAnsi"/>
          <w:color w:val="0070C0"/>
          <w:lang w:val="en-GB"/>
        </w:rPr>
        <w:t>Risk Stratification</w:t>
      </w:r>
      <w:bookmarkEnd w:id="49"/>
    </w:p>
    <w:p w14:paraId="4643CF1A" w14:textId="308369E9" w:rsidR="009E7B75" w:rsidRDefault="009E7B75" w:rsidP="00DD2B61">
      <w:pPr>
        <w:pStyle w:val="BodyText"/>
        <w:spacing w:before="0" w:after="0"/>
        <w:rPr>
          <w:rFonts w:asciiTheme="minorHAnsi" w:hAnsiTheme="minorHAnsi" w:cstheme="minorHAnsi"/>
          <w:lang w:val="en-GB"/>
        </w:rPr>
      </w:pPr>
      <w:r w:rsidRPr="009E7B75">
        <w:rPr>
          <w:rFonts w:asciiTheme="minorHAnsi" w:hAnsiTheme="minorHAnsi" w:cstheme="minorHAnsi"/>
          <w:lang w:val="en-GB"/>
        </w:rPr>
        <w:t>Risk stratification data tools are increasingly being used in the NHS to help determine a person’s risk of suffering a condition, preventing an unplanned or (re)admission and identifying a need for preventive intervention. Information about you is collected from several sources including NHS Trusts and from this GP Practice. A risk score is then arrived at through an analysis of your de-identified information is only provided back to your GP as data controller in an identifiable form. Risk stratification enables your GP to focus on preventing ill health and not just the treatment of sickness. If necessary, your GP may be able to offer you additional services. Please note that you have the right to opt out of your data being used in this way, however you should be aware that your decision may have a negative impact on the timely and proactive provision of your direct care.</w:t>
      </w:r>
    </w:p>
    <w:p w14:paraId="3C82DED8" w14:textId="2BD1DB3F" w:rsidR="007A7D43" w:rsidRDefault="007A7D43" w:rsidP="00DD2B61">
      <w:pPr>
        <w:pStyle w:val="BodyText"/>
        <w:spacing w:before="0" w:after="0"/>
        <w:rPr>
          <w:rFonts w:asciiTheme="minorHAnsi" w:hAnsiTheme="minorHAnsi" w:cstheme="minorHAnsi"/>
          <w:lang w:val="en-GB"/>
        </w:rPr>
      </w:pPr>
    </w:p>
    <w:p w14:paraId="4970B97D" w14:textId="77777777" w:rsidR="00AF4B54" w:rsidRDefault="00AF4B54" w:rsidP="00DD2B61">
      <w:pPr>
        <w:pStyle w:val="BodyText"/>
        <w:spacing w:before="0" w:after="0"/>
        <w:rPr>
          <w:rFonts w:asciiTheme="minorHAnsi" w:hAnsiTheme="minorHAnsi" w:cstheme="minorHAnsi"/>
          <w:lang w:val="en-GB"/>
        </w:rPr>
      </w:pPr>
    </w:p>
    <w:p w14:paraId="57AB99A6" w14:textId="5BBAAB76" w:rsidR="00EA050D" w:rsidRPr="004F0156" w:rsidRDefault="009E7B75"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50" w:name="_Toc138085635"/>
      <w:r w:rsidRPr="00831CA2">
        <w:rPr>
          <w:rFonts w:asciiTheme="minorHAnsi" w:hAnsiTheme="minorHAnsi" w:cstheme="minorHAnsi"/>
          <w:color w:val="0070C0"/>
          <w:lang w:val="en-GB"/>
        </w:rPr>
        <w:t>National Screening Programs</w:t>
      </w:r>
      <w:bookmarkEnd w:id="50"/>
    </w:p>
    <w:p w14:paraId="6D324DDE" w14:textId="77777777" w:rsidR="00EA050D" w:rsidRPr="004F0156" w:rsidRDefault="00EA050D" w:rsidP="00DD2B61">
      <w:pPr>
        <w:spacing w:beforeAutospacing="0" w:afterAutospacing="0"/>
        <w:jc w:val="left"/>
        <w:rPr>
          <w:rFonts w:asciiTheme="minorHAnsi" w:hAnsiTheme="minorHAnsi" w:cstheme="minorHAnsi"/>
        </w:rPr>
      </w:pPr>
    </w:p>
    <w:p w14:paraId="37DE1F45" w14:textId="01DAA6A9" w:rsidR="00752A1C" w:rsidRP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lastRenderedPageBreak/>
        <w:t>The NHS provides national screening programs so that certain diseases can be detected at an early stage. These screening programs include bowel cancer, breast cancer, cervical cancer, aortic aneurysms, and a diabetic eye screening service.</w:t>
      </w:r>
    </w:p>
    <w:p w14:paraId="5F6275B4" w14:textId="77777777" w:rsidR="00752A1C" w:rsidRP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t>The law allows us to share your contact information with Public Health England so that you can be invited to the relevant screening program.</w:t>
      </w:r>
    </w:p>
    <w:p w14:paraId="42F21C57" w14:textId="09C3FFD3" w:rsid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t xml:space="preserve">More information can be found at </w:t>
      </w:r>
      <w:hyperlink r:id="rId52" w:history="1">
        <w:r w:rsidRPr="00752A1C">
          <w:rPr>
            <w:rStyle w:val="Hyperlink"/>
            <w:rFonts w:asciiTheme="minorHAnsi" w:hAnsiTheme="minorHAnsi" w:cstheme="minorHAnsi"/>
          </w:rPr>
          <w:t>Population screening programmes</w:t>
        </w:r>
      </w:hyperlink>
    </w:p>
    <w:p w14:paraId="3F39E6D1" w14:textId="77777777" w:rsidR="007A7D43" w:rsidRDefault="007A7D43" w:rsidP="00DD2B61">
      <w:pPr>
        <w:spacing w:beforeAutospacing="0" w:afterAutospacing="0"/>
        <w:jc w:val="left"/>
        <w:rPr>
          <w:rFonts w:asciiTheme="minorHAnsi" w:hAnsiTheme="minorHAnsi" w:cstheme="minorHAnsi"/>
        </w:rPr>
      </w:pPr>
    </w:p>
    <w:p w14:paraId="427B80BE" w14:textId="247AF4CB" w:rsidR="00752A1C" w:rsidRPr="00831CA2" w:rsidRDefault="00752A1C" w:rsidP="00714C01">
      <w:pPr>
        <w:pStyle w:val="Heading1"/>
        <w:spacing w:before="0" w:after="0" w:afterAutospacing="0"/>
        <w:ind w:left="426"/>
        <w:rPr>
          <w:rFonts w:asciiTheme="minorHAnsi" w:hAnsiTheme="minorHAnsi" w:cstheme="minorHAnsi"/>
          <w:color w:val="0070C0"/>
          <w:lang w:val="en-GB"/>
        </w:rPr>
      </w:pPr>
      <w:r w:rsidRPr="00831CA2">
        <w:rPr>
          <w:rFonts w:asciiTheme="minorHAnsi" w:hAnsiTheme="minorHAnsi" w:cstheme="minorHAnsi"/>
          <w:color w:val="0070C0"/>
          <w:lang w:val="en-GB"/>
        </w:rPr>
        <w:t xml:space="preserve"> </w:t>
      </w:r>
      <w:bookmarkStart w:id="51" w:name="_Toc138085636"/>
      <w:r w:rsidR="00DC2600" w:rsidRPr="00831CA2">
        <w:rPr>
          <w:rFonts w:asciiTheme="minorHAnsi" w:hAnsiTheme="minorHAnsi" w:cstheme="minorHAnsi"/>
          <w:color w:val="0070C0"/>
          <w:lang w:val="en-GB"/>
        </w:rPr>
        <w:t>Medical Management</w:t>
      </w:r>
      <w:bookmarkEnd w:id="51"/>
    </w:p>
    <w:p w14:paraId="6144335A" w14:textId="660680C5" w:rsidR="007A7D43" w:rsidRDefault="00DC2600" w:rsidP="00DD2B61">
      <w:pPr>
        <w:pStyle w:val="BodyText"/>
        <w:spacing w:after="0"/>
        <w:rPr>
          <w:lang w:val="en-GB"/>
        </w:rPr>
      </w:pPr>
      <w:r w:rsidRPr="00DC2600">
        <w:rPr>
          <w:lang w:val="en-GB"/>
        </w:rPr>
        <w:t>The Practice may conduct Medicines Management reviews of medications prescribed to its patients. This service performs a review of prescribed medications to ensure patients receive the most appropriate, up to date and cost-effective treatments.</w:t>
      </w:r>
    </w:p>
    <w:p w14:paraId="2286F0B7" w14:textId="77777777" w:rsidR="007A7D43" w:rsidRPr="00752A1C" w:rsidRDefault="007A7D43" w:rsidP="00DD2B61">
      <w:pPr>
        <w:pStyle w:val="BodyText"/>
        <w:spacing w:after="0"/>
        <w:rPr>
          <w:lang w:val="en-GB"/>
        </w:rPr>
      </w:pPr>
    </w:p>
    <w:p w14:paraId="103EF493" w14:textId="46288BF3" w:rsidR="00752A1C" w:rsidRPr="004F0156" w:rsidRDefault="00DC2600" w:rsidP="00714C01">
      <w:pPr>
        <w:pStyle w:val="Heading1"/>
        <w:spacing w:before="0" w:after="0" w:afterAutospacing="0"/>
        <w:ind w:left="426"/>
        <w:rPr>
          <w:rFonts w:asciiTheme="minorHAnsi" w:hAnsiTheme="minorHAnsi" w:cstheme="minorHAnsi"/>
          <w:u w:val="single"/>
        </w:rPr>
      </w:pPr>
      <w:r>
        <w:rPr>
          <w:rFonts w:asciiTheme="minorHAnsi" w:hAnsiTheme="minorHAnsi" w:cstheme="minorHAnsi"/>
          <w:lang w:val="en-GB"/>
        </w:rPr>
        <w:t xml:space="preserve"> </w:t>
      </w:r>
      <w:bookmarkStart w:id="52" w:name="_Toc138085637"/>
      <w:r w:rsidR="00BD773D" w:rsidRPr="00831CA2">
        <w:rPr>
          <w:rFonts w:asciiTheme="minorHAnsi" w:hAnsiTheme="minorHAnsi" w:cstheme="minorHAnsi"/>
          <w:color w:val="0070C0"/>
          <w:lang w:val="en-GB"/>
        </w:rPr>
        <w:t>How do we Maintain the Confidentiality of your Records</w:t>
      </w:r>
      <w:bookmarkEnd w:id="52"/>
    </w:p>
    <w:p w14:paraId="5A3968EB" w14:textId="77777777" w:rsidR="00752A1C" w:rsidRPr="004F0156" w:rsidRDefault="00752A1C" w:rsidP="00DD2B61">
      <w:pPr>
        <w:pStyle w:val="BodyText"/>
        <w:spacing w:before="0" w:after="0"/>
        <w:rPr>
          <w:rFonts w:asciiTheme="minorHAnsi" w:hAnsiTheme="minorHAnsi" w:cstheme="minorHAnsi"/>
        </w:rPr>
      </w:pPr>
    </w:p>
    <w:p w14:paraId="14B130B8" w14:textId="2BF404B0"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are committed to protecting your privacy and will only use information collected lawfully in accordance with:</w:t>
      </w:r>
    </w:p>
    <w:p w14:paraId="6CA6AC6D" w14:textId="3B6F5B12"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Data Protection Act 2018</w:t>
      </w:r>
    </w:p>
    <w:p w14:paraId="5131CA88" w14:textId="5F0DCE1B"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 xml:space="preserve">The </w:t>
      </w:r>
      <w:r w:rsidR="001F1E53">
        <w:rPr>
          <w:rFonts w:asciiTheme="minorHAnsi" w:hAnsiTheme="minorHAnsi" w:cstheme="minorHAnsi"/>
          <w:sz w:val="20"/>
          <w:szCs w:val="20"/>
          <w:lang w:val="en-GB"/>
        </w:rPr>
        <w:t xml:space="preserve">UK </w:t>
      </w:r>
      <w:r w:rsidRPr="005E430D">
        <w:rPr>
          <w:rFonts w:asciiTheme="minorHAnsi" w:hAnsiTheme="minorHAnsi" w:cstheme="minorHAnsi"/>
          <w:sz w:val="20"/>
          <w:szCs w:val="20"/>
        </w:rPr>
        <w:t xml:space="preserve">General Data Protection Regulations </w:t>
      </w:r>
    </w:p>
    <w:p w14:paraId="7E33A3D6" w14:textId="0DA6A657"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Human Rights Act 1998</w:t>
      </w:r>
    </w:p>
    <w:p w14:paraId="1E21402E" w14:textId="65AF7DA9"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Common Law Duty of Confidentiality</w:t>
      </w:r>
    </w:p>
    <w:p w14:paraId="7CA7ECDD" w14:textId="166B7B43"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Access to Medical Records Act 1990</w:t>
      </w:r>
    </w:p>
    <w:p w14:paraId="5136D76A" w14:textId="5E28F674"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Health and Social Care Act 2012</w:t>
      </w:r>
    </w:p>
    <w:p w14:paraId="3FF2E489" w14:textId="563129A5"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NHS Codes of Confidentiality, Information Security and Records Management</w:t>
      </w:r>
    </w:p>
    <w:p w14:paraId="64362C3E" w14:textId="765E0816"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Information: To Share or Not to Share Review</w:t>
      </w:r>
    </w:p>
    <w:p w14:paraId="3CFB1C07"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All our staff receive appropriate and regular training to ensure they are aware of their personal responsibilities and have legal and contractual obligations to uphold confidentiality, enforceable through disciplinary procedures. Our staff have access to personal information where it is appropriate to their role and is strictly on a need-to-know basis. Every member of staff who works for an NHS organisation has a legal obligation to keep information about you confidential.</w:t>
      </w:r>
    </w:p>
    <w:p w14:paraId="086EFE4E"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will only ever use or pass on information about you if others involved in your care have a genuine need for it. We will not disclose your information to any third party without your permission unless there are exceptional circumstances (i.e., life or death situations), where the law requires information to be passed on and / or in accordance with the information sharing principle following Dame Fiona Caldicott’s information sharing review (Information to share or not to share) where “The duty to share information can be as important as the duty to protect patient confidentiality.” This means that health and social care professionals should have the confidence to share information in the best interests of their patients within the framework set out by the Caldicott principles.</w:t>
      </w:r>
    </w:p>
    <w:p w14:paraId="251EADEF" w14:textId="76A1454B"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Our practice policy is to respect the privacy of our patients, their families and our staff and to maintain compliance with the General Data Protection Regulations (</w:t>
      </w:r>
      <w:r w:rsidR="001F1E53">
        <w:rPr>
          <w:rFonts w:asciiTheme="minorHAnsi" w:hAnsiTheme="minorHAnsi" w:cstheme="minorHAnsi"/>
          <w:lang w:val="en-GB"/>
        </w:rPr>
        <w:t xml:space="preserve">UK </w:t>
      </w:r>
      <w:r w:rsidRPr="005E430D">
        <w:rPr>
          <w:rFonts w:asciiTheme="minorHAnsi" w:hAnsiTheme="minorHAnsi" w:cstheme="minorHAnsi"/>
        </w:rPr>
        <w:t>GDPR) and all UK specific Data Protection Requirements. Our policy is to ensure all personal data related to our patients will be protected.</w:t>
      </w:r>
    </w:p>
    <w:p w14:paraId="25037B20" w14:textId="398A7561"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lastRenderedPageBreak/>
        <w:t>All employees and sub-contractors engaged by our practice are asked to sign a confidentiality agreement. The practice will, if required, sign a separate confidentiality agreement if the client deems it necessary.  If a sub-contractor acts as a data processor for the practice an appropriate contract (</w:t>
      </w:r>
      <w:r w:rsidR="001F1E53">
        <w:rPr>
          <w:rFonts w:asciiTheme="minorHAnsi" w:hAnsiTheme="minorHAnsi" w:cstheme="minorHAnsi"/>
          <w:lang w:val="en-GB"/>
        </w:rPr>
        <w:t xml:space="preserve">UK </w:t>
      </w:r>
      <w:r w:rsidRPr="005E430D">
        <w:rPr>
          <w:rFonts w:asciiTheme="minorHAnsi" w:hAnsiTheme="minorHAnsi" w:cstheme="minorHAnsi"/>
        </w:rPr>
        <w:t>GDPR articles 24-28) will be established for the processing of your information.</w:t>
      </w:r>
    </w:p>
    <w:p w14:paraId="1197312D"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In certain circumstances you may have the right to withdraw your consent to the processing of data. Please contact the Practice Manager in writing if you wish to withdraw your consent.  In some circumstances we may need to store your data after your consent has been withdrawn to comply with a legislative requirement.</w:t>
      </w:r>
    </w:p>
    <w:p w14:paraId="704647D0"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Some of this information will be held centrally and used for statistical purposes. Where we do this, we take strict measures to ensure that individual patients cannot be identified. Sometimes your information may be requested to be used for research purposes – the surgery will always gain your consent before releasing the information for this purpose in an identifiable format.   In some circumstances you can Opt-out of the surgery sharing any of your information for research purposes.</w:t>
      </w:r>
    </w:p>
    <w:p w14:paraId="533DE6CE"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would however like to use your name, contact details and email address to inform you of services that may benefit you, with your consent only.  There may be occasions were authorised research facilities would like you to take part on innovations, research, improving services or identifying trends.</w:t>
      </w:r>
    </w:p>
    <w:p w14:paraId="08CC4A93"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At any stage where we would like to use your data for anything other than the specified purposes and where there is no lawful requirement for us to share or process your data, we will ensure that you have the ability to consent and opt out prior to any data processing taking place.</w:t>
      </w:r>
    </w:p>
    <w:p w14:paraId="6FA695E1" w14:textId="5440546C" w:rsidR="00752A1C" w:rsidRDefault="005E430D" w:rsidP="00DD2B61">
      <w:pPr>
        <w:pStyle w:val="BodyText"/>
        <w:spacing w:before="0" w:after="0"/>
        <w:rPr>
          <w:rFonts w:asciiTheme="minorHAnsi" w:hAnsiTheme="minorHAnsi" w:cstheme="minorHAnsi"/>
        </w:rPr>
      </w:pPr>
      <w:r w:rsidRPr="005E430D">
        <w:rPr>
          <w:rFonts w:asciiTheme="minorHAnsi" w:hAnsiTheme="minorHAnsi" w:cstheme="minorHAnsi"/>
        </w:rPr>
        <w:t>This information is not shared with third parties or used for any marketing and you can unsubscribe at any time via phone, email or by informing the Practice Manager.</w:t>
      </w:r>
    </w:p>
    <w:p w14:paraId="42F39ED5" w14:textId="77777777" w:rsidR="00E23784" w:rsidRDefault="00E23784" w:rsidP="00DD2B61">
      <w:pPr>
        <w:pStyle w:val="BodyText"/>
        <w:spacing w:before="0" w:after="0"/>
        <w:rPr>
          <w:rFonts w:asciiTheme="minorHAnsi" w:hAnsiTheme="minorHAnsi" w:cstheme="minorHAnsi"/>
        </w:rPr>
      </w:pPr>
    </w:p>
    <w:p w14:paraId="551F0904" w14:textId="77777777" w:rsidR="007A7D43" w:rsidRPr="004F0156" w:rsidRDefault="007A7D43" w:rsidP="00DD2B61">
      <w:pPr>
        <w:pStyle w:val="BodyText"/>
        <w:spacing w:before="0" w:after="0"/>
        <w:rPr>
          <w:rFonts w:asciiTheme="minorHAnsi" w:hAnsiTheme="minorHAnsi" w:cstheme="minorHAnsi"/>
        </w:rPr>
      </w:pPr>
    </w:p>
    <w:p w14:paraId="64D0D92A" w14:textId="0B5B4BBA" w:rsidR="00752A1C" w:rsidRPr="004F0156" w:rsidRDefault="007A7D43"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53" w:name="_Toc138085638"/>
      <w:r w:rsidRPr="009520FA">
        <w:rPr>
          <w:rFonts w:asciiTheme="minorHAnsi" w:hAnsiTheme="minorHAnsi" w:cstheme="minorHAnsi"/>
          <w:color w:val="0070C0"/>
          <w:lang w:val="en-GB"/>
        </w:rPr>
        <w:t>Updating your Record</w:t>
      </w:r>
      <w:bookmarkEnd w:id="53"/>
    </w:p>
    <w:p w14:paraId="7D70C0CA" w14:textId="33CBFE41" w:rsidR="00752A1C" w:rsidRDefault="001A4588" w:rsidP="00DD2B61">
      <w:pPr>
        <w:pStyle w:val="BodyText"/>
        <w:spacing w:before="0" w:after="0"/>
        <w:rPr>
          <w:rFonts w:asciiTheme="minorHAnsi" w:hAnsiTheme="minorHAnsi" w:cstheme="minorHAnsi"/>
          <w:lang w:val="en-GB" w:eastAsia="en-US"/>
        </w:rPr>
      </w:pPr>
      <w:r w:rsidRPr="001A4588">
        <w:rPr>
          <w:rFonts w:asciiTheme="minorHAnsi" w:hAnsiTheme="minorHAnsi" w:cstheme="minorHAnsi"/>
          <w:lang w:val="en-GB" w:eastAsia="en-US"/>
        </w:rPr>
        <w:t xml:space="preserve">Under your ‘Right to rectification’ you can ask us to amend your details at any time if they are incorrect. For example, if you change your address or if you need to update your mobile or email address with us. It’s important that we have the most up to date contact details for you as we may need to contact you in the event of an emergency.  If you do provide us with your mobile phone number, we may use this to send you reminders about any appointments or other health screening information being carried out. You can opt out of being contacted if you wish to, but we may need to contact you due to public interest for example for COVID reasons. This is usually a government requirement, and we must comply by law so we will have a legal obligation to comply with this, </w:t>
      </w:r>
      <w:r w:rsidR="001F1E53">
        <w:rPr>
          <w:rFonts w:asciiTheme="minorHAnsi" w:hAnsiTheme="minorHAnsi" w:cstheme="minorHAnsi"/>
          <w:lang w:val="en-GB" w:eastAsia="en-US"/>
        </w:rPr>
        <w:t xml:space="preserve">UK </w:t>
      </w:r>
      <w:r w:rsidRPr="001A4588">
        <w:rPr>
          <w:rFonts w:asciiTheme="minorHAnsi" w:hAnsiTheme="minorHAnsi" w:cstheme="minorHAnsi"/>
          <w:lang w:val="en-GB" w:eastAsia="en-US"/>
        </w:rPr>
        <w:t>GDPR Article 6 (c).</w:t>
      </w:r>
    </w:p>
    <w:p w14:paraId="7965CE56" w14:textId="77777777" w:rsidR="00E66F7C" w:rsidRDefault="00E66F7C" w:rsidP="00DD2B61">
      <w:pPr>
        <w:pStyle w:val="BodyText"/>
        <w:spacing w:before="0" w:after="0"/>
        <w:rPr>
          <w:rFonts w:asciiTheme="minorHAnsi" w:hAnsiTheme="minorHAnsi" w:cstheme="minorHAnsi"/>
          <w:lang w:val="en-GB" w:eastAsia="en-US"/>
        </w:rPr>
      </w:pPr>
    </w:p>
    <w:p w14:paraId="64391833" w14:textId="77777777" w:rsidR="001A4588" w:rsidRPr="004F0156" w:rsidRDefault="001A4588" w:rsidP="00DD2B61">
      <w:pPr>
        <w:pStyle w:val="BodyText"/>
        <w:spacing w:before="0" w:after="0"/>
        <w:rPr>
          <w:rFonts w:asciiTheme="minorHAnsi" w:hAnsiTheme="minorHAnsi" w:cstheme="minorHAnsi"/>
          <w:b/>
          <w:bCs/>
          <w:lang w:val="en-GB" w:eastAsia="en-US"/>
        </w:rPr>
      </w:pPr>
    </w:p>
    <w:p w14:paraId="5F82F2B5" w14:textId="3A55766C" w:rsidR="00752A1C" w:rsidRDefault="001A4588"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4" w:name="_Toc138085639"/>
      <w:r w:rsidR="009114C6" w:rsidRPr="009520FA">
        <w:rPr>
          <w:rFonts w:asciiTheme="minorHAnsi" w:hAnsiTheme="minorHAnsi" w:cstheme="minorHAnsi"/>
          <w:color w:val="0070C0"/>
          <w:lang w:val="en-GB"/>
        </w:rPr>
        <w:t>Third Parties</w:t>
      </w:r>
      <w:bookmarkEnd w:id="54"/>
    </w:p>
    <w:p w14:paraId="2962959F" w14:textId="7FAB28A7" w:rsidR="00190726" w:rsidRDefault="008B4365" w:rsidP="00DD2B61">
      <w:pPr>
        <w:pStyle w:val="BodyText"/>
        <w:spacing w:after="0"/>
        <w:rPr>
          <w:lang w:val="en-GB"/>
        </w:rPr>
      </w:pPr>
      <w:r w:rsidRPr="008B4365">
        <w:rPr>
          <w:lang w:val="en-GB"/>
        </w:rPr>
        <w:t>Sometimes we record information about third parties mentioned by you to us during any consultation. We are under an obligation to make sure we also protect that third party’s rights as an individual and to ensure that references to them which may breach their rights to confidentiality, are removed before we send any information to any other party including yourself. Third parties can include: spouses, partners, and other family members.</w:t>
      </w:r>
    </w:p>
    <w:p w14:paraId="644399A8" w14:textId="77777777" w:rsidR="00A13EAF" w:rsidRDefault="00A13EAF" w:rsidP="00DD2B61">
      <w:pPr>
        <w:pStyle w:val="BodyText"/>
        <w:spacing w:after="0"/>
        <w:rPr>
          <w:lang w:val="en-GB"/>
        </w:rPr>
      </w:pPr>
    </w:p>
    <w:p w14:paraId="10FE5C6B" w14:textId="74A448D4" w:rsidR="006C61B8" w:rsidRPr="009520FA" w:rsidRDefault="007B3303" w:rsidP="00634ADC">
      <w:pPr>
        <w:pStyle w:val="Heading2"/>
        <w:numPr>
          <w:ilvl w:val="1"/>
          <w:numId w:val="12"/>
        </w:numPr>
        <w:spacing w:before="0" w:after="0"/>
        <w:rPr>
          <w:rFonts w:asciiTheme="minorHAnsi" w:hAnsiTheme="minorHAnsi" w:cstheme="minorHAnsi"/>
          <w:color w:val="0070C0"/>
        </w:rPr>
      </w:pPr>
      <w:bookmarkStart w:id="55" w:name="_Toc138085640"/>
      <w:r w:rsidRPr="009520FA">
        <w:rPr>
          <w:rFonts w:asciiTheme="minorHAnsi" w:hAnsiTheme="minorHAnsi" w:cstheme="minorHAnsi"/>
          <w:color w:val="0070C0"/>
          <w:lang w:val="en-GB"/>
        </w:rPr>
        <w:t>Services that may send us your personal data</w:t>
      </w:r>
      <w:bookmarkEnd w:id="55"/>
    </w:p>
    <w:p w14:paraId="2D1298EB" w14:textId="4D0738FA"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Hospital, a consultant or any other medical or healthcare professional, or any other person involved with your general healthcare.</w:t>
      </w:r>
    </w:p>
    <w:p w14:paraId="3D813C8C" w14:textId="42FB3F66"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 xml:space="preserve">Avon &amp; Somerset Police Firearms department </w:t>
      </w:r>
    </w:p>
    <w:p w14:paraId="21FCA426" w14:textId="3BBC0093"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Court Orders</w:t>
      </w:r>
    </w:p>
    <w:p w14:paraId="7431FEBF" w14:textId="366EDD0C"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lastRenderedPageBreak/>
        <w:t>Immigration matters</w:t>
      </w:r>
    </w:p>
    <w:p w14:paraId="3D06E763" w14:textId="5622E070"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Solicitors</w:t>
      </w:r>
    </w:p>
    <w:p w14:paraId="4CE7A07F" w14:textId="130902AE"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Fire Brigade</w:t>
      </w:r>
    </w:p>
    <w:p w14:paraId="6D0518AD" w14:textId="5BB88674"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Social Services</w:t>
      </w:r>
    </w:p>
    <w:p w14:paraId="748964E4" w14:textId="3B7CD904" w:rsidR="00A13EAF" w:rsidRDefault="00906ED0" w:rsidP="00634ADC">
      <w:pPr>
        <w:pStyle w:val="BodyText"/>
        <w:numPr>
          <w:ilvl w:val="0"/>
          <w:numId w:val="43"/>
        </w:numPr>
        <w:spacing w:after="0"/>
        <w:rPr>
          <w:lang w:val="en-GB"/>
        </w:rPr>
      </w:pPr>
      <w:r w:rsidRPr="00906ED0">
        <w:rPr>
          <w:rFonts w:asciiTheme="minorHAnsi" w:hAnsiTheme="minorHAnsi" w:cstheme="minorHAnsi"/>
          <w:sz w:val="20"/>
          <w:szCs w:val="20"/>
          <w:lang w:val="en-GB"/>
        </w:rPr>
        <w:t>Education</w:t>
      </w:r>
    </w:p>
    <w:p w14:paraId="3F9E4EBD" w14:textId="77777777" w:rsidR="00A13EAF" w:rsidRPr="00A13EAF" w:rsidRDefault="00A13EAF" w:rsidP="00A13EAF">
      <w:pPr>
        <w:pStyle w:val="BodyText"/>
        <w:spacing w:after="0"/>
        <w:ind w:left="360"/>
        <w:rPr>
          <w:lang w:val="en-GB"/>
        </w:rPr>
      </w:pPr>
    </w:p>
    <w:p w14:paraId="6CB174E1" w14:textId="69D58217" w:rsidR="00A13EAF" w:rsidRPr="009520FA" w:rsidRDefault="00A13EAF" w:rsidP="00634ADC">
      <w:pPr>
        <w:pStyle w:val="Heading2"/>
        <w:numPr>
          <w:ilvl w:val="1"/>
          <w:numId w:val="12"/>
        </w:numPr>
        <w:spacing w:before="0" w:after="0"/>
        <w:rPr>
          <w:rFonts w:asciiTheme="minorHAnsi" w:hAnsiTheme="minorHAnsi" w:cstheme="minorHAnsi"/>
          <w:color w:val="0070C0"/>
        </w:rPr>
      </w:pPr>
      <w:bookmarkStart w:id="56" w:name="_Toc138085641"/>
      <w:r w:rsidRPr="009520FA">
        <w:rPr>
          <w:rFonts w:asciiTheme="minorHAnsi" w:hAnsiTheme="minorHAnsi" w:cstheme="minorHAnsi"/>
          <w:color w:val="0070C0"/>
          <w:lang w:val="en-GB"/>
        </w:rPr>
        <w:t>Research Data</w:t>
      </w:r>
      <w:bookmarkEnd w:id="56"/>
    </w:p>
    <w:p w14:paraId="5CCE2D6C" w14:textId="44DC5C73" w:rsidR="00A13EAF" w:rsidRDefault="00A13EAF" w:rsidP="00A13EAF">
      <w:pPr>
        <w:pStyle w:val="BodyText"/>
        <w:spacing w:after="0"/>
        <w:rPr>
          <w:lang w:val="en-GB"/>
        </w:rPr>
      </w:pPr>
      <w:r w:rsidRPr="00A13EAF">
        <w:rPr>
          <w:lang w:val="en-GB"/>
        </w:rPr>
        <w:t>The following research project may include identifiable data belonging</w:t>
      </w:r>
      <w:r w:rsidR="0063794C">
        <w:rPr>
          <w:lang w:val="en-GB"/>
        </w:rPr>
        <w:t xml:space="preserve"> to</w:t>
      </w:r>
      <w:r w:rsidRPr="00A13EAF">
        <w:rPr>
          <w:lang w:val="en-GB"/>
        </w:rPr>
        <w:t xml:space="preserve"> yourself. Please see below privacy note on the University of Bristol site for m</w:t>
      </w:r>
      <w:r w:rsidR="0063794C">
        <w:rPr>
          <w:lang w:val="en-GB"/>
        </w:rPr>
        <w:t>or</w:t>
      </w:r>
      <w:r w:rsidRPr="00A13EAF">
        <w:rPr>
          <w:lang w:val="en-GB"/>
        </w:rPr>
        <w:t>e details</w:t>
      </w:r>
      <w:r w:rsidR="00794296">
        <w:rPr>
          <w:lang w:val="en-GB"/>
        </w:rPr>
        <w:t xml:space="preserve"> found here: </w:t>
      </w:r>
      <w:hyperlink r:id="rId53" w:history="1">
        <w:r w:rsidR="00794296" w:rsidRPr="00794296">
          <w:rPr>
            <w:rStyle w:val="Hyperlink"/>
            <w:lang w:val="en-GB"/>
          </w:rPr>
          <w:t>IMPPP NHS Digital Privacy Notice</w:t>
        </w:r>
      </w:hyperlink>
      <w:r w:rsidR="00794296">
        <w:rPr>
          <w:lang w:val="en-GB"/>
        </w:rPr>
        <w:t>.</w:t>
      </w:r>
    </w:p>
    <w:p w14:paraId="18B5FAD9" w14:textId="77777777" w:rsidR="00A13EAF" w:rsidRPr="00906ED0" w:rsidRDefault="00A13EAF" w:rsidP="00A13EAF">
      <w:pPr>
        <w:pStyle w:val="BodyText"/>
        <w:spacing w:after="0"/>
        <w:rPr>
          <w:lang w:val="en-GB"/>
        </w:rPr>
      </w:pPr>
    </w:p>
    <w:p w14:paraId="2B0A1D34" w14:textId="6571FEB2" w:rsidR="00752A1C" w:rsidRDefault="008B4365"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7" w:name="_Toc138085642"/>
      <w:r w:rsidRPr="009520FA">
        <w:rPr>
          <w:rFonts w:asciiTheme="minorHAnsi" w:hAnsiTheme="minorHAnsi" w:cstheme="minorHAnsi"/>
          <w:color w:val="0070C0"/>
          <w:lang w:val="en-GB"/>
        </w:rPr>
        <w:t xml:space="preserve">Who are </w:t>
      </w:r>
      <w:r w:rsidR="0021089C" w:rsidRPr="009520FA">
        <w:rPr>
          <w:rFonts w:asciiTheme="minorHAnsi" w:hAnsiTheme="minorHAnsi" w:cstheme="minorHAnsi"/>
          <w:color w:val="0070C0"/>
          <w:lang w:val="en-GB"/>
        </w:rPr>
        <w:t>our</w:t>
      </w:r>
      <w:r w:rsidRPr="009520FA">
        <w:rPr>
          <w:rFonts w:asciiTheme="minorHAnsi" w:hAnsiTheme="minorHAnsi" w:cstheme="minorHAnsi"/>
          <w:color w:val="0070C0"/>
          <w:lang w:val="en-GB"/>
        </w:rPr>
        <w:t xml:space="preserve"> Par</w:t>
      </w:r>
      <w:r w:rsidR="00D814E7" w:rsidRPr="009520FA">
        <w:rPr>
          <w:rFonts w:asciiTheme="minorHAnsi" w:hAnsiTheme="minorHAnsi" w:cstheme="minorHAnsi"/>
          <w:color w:val="0070C0"/>
          <w:lang w:val="en-GB"/>
        </w:rPr>
        <w:t>tner Organisations</w:t>
      </w:r>
      <w:bookmarkEnd w:id="57"/>
    </w:p>
    <w:p w14:paraId="2DE9609E" w14:textId="77777777" w:rsidR="00EE777C" w:rsidRPr="00EE777C" w:rsidRDefault="00EE777C" w:rsidP="00DD2B61">
      <w:pPr>
        <w:pStyle w:val="BodyText"/>
        <w:spacing w:after="0"/>
        <w:rPr>
          <w:lang w:val="en-GB"/>
        </w:rPr>
      </w:pPr>
      <w:r w:rsidRPr="00EE777C">
        <w:rPr>
          <w:lang w:val="en-GB"/>
        </w:rPr>
        <w:t>We may also have to share your information, subject to strict agreements on how it will be used, with the following organisations.</w:t>
      </w:r>
    </w:p>
    <w:p w14:paraId="32A11E51" w14:textId="77777777"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Trusts / Foundation Trusts</w:t>
      </w:r>
    </w:p>
    <w:p w14:paraId="5AEBE78E" w14:textId="06BA42CB" w:rsidR="00EE777C" w:rsidRPr="007503B8" w:rsidRDefault="00EE777C" w:rsidP="00634ADC">
      <w:pPr>
        <w:pStyle w:val="BodyText"/>
        <w:numPr>
          <w:ilvl w:val="0"/>
          <w:numId w:val="41"/>
        </w:numPr>
        <w:spacing w:after="0"/>
        <w:rPr>
          <w:sz w:val="20"/>
          <w:szCs w:val="20"/>
          <w:lang w:val="en-GB"/>
        </w:rPr>
      </w:pPr>
      <w:r w:rsidRPr="007503B8">
        <w:rPr>
          <w:sz w:val="20"/>
          <w:szCs w:val="20"/>
          <w:lang w:val="en-GB"/>
        </w:rPr>
        <w:t>Out of Hours / Extended Hours services 111</w:t>
      </w:r>
    </w:p>
    <w:p w14:paraId="271F229B" w14:textId="2E2362A2" w:rsidR="00EE777C" w:rsidRPr="007503B8" w:rsidRDefault="00EE777C" w:rsidP="00634ADC">
      <w:pPr>
        <w:pStyle w:val="BodyText"/>
        <w:numPr>
          <w:ilvl w:val="0"/>
          <w:numId w:val="41"/>
        </w:numPr>
        <w:spacing w:after="0"/>
        <w:rPr>
          <w:sz w:val="20"/>
          <w:szCs w:val="20"/>
          <w:lang w:val="en-GB"/>
        </w:rPr>
      </w:pPr>
      <w:r w:rsidRPr="007503B8">
        <w:rPr>
          <w:sz w:val="20"/>
          <w:szCs w:val="20"/>
          <w:lang w:val="en-GB"/>
        </w:rPr>
        <w:t>GPs</w:t>
      </w:r>
    </w:p>
    <w:p w14:paraId="707F5CFD" w14:textId="48DE1A6F"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Commissioning Support Units</w:t>
      </w:r>
    </w:p>
    <w:p w14:paraId="611F3717" w14:textId="10356BBF" w:rsidR="00EE777C" w:rsidRPr="007503B8" w:rsidRDefault="00EE777C" w:rsidP="00634ADC">
      <w:pPr>
        <w:pStyle w:val="BodyText"/>
        <w:numPr>
          <w:ilvl w:val="0"/>
          <w:numId w:val="41"/>
        </w:numPr>
        <w:spacing w:after="0"/>
        <w:rPr>
          <w:sz w:val="20"/>
          <w:szCs w:val="20"/>
          <w:lang w:val="en-GB"/>
        </w:rPr>
      </w:pPr>
      <w:r w:rsidRPr="007503B8">
        <w:rPr>
          <w:sz w:val="20"/>
          <w:szCs w:val="20"/>
          <w:lang w:val="en-GB"/>
        </w:rPr>
        <w:t>Independent Contractors such as dentists, opticians, pharmacists</w:t>
      </w:r>
    </w:p>
    <w:p w14:paraId="05915DD4" w14:textId="38647C88" w:rsidR="00EE777C" w:rsidRPr="007503B8" w:rsidRDefault="00EE777C" w:rsidP="00634ADC">
      <w:pPr>
        <w:pStyle w:val="BodyText"/>
        <w:numPr>
          <w:ilvl w:val="0"/>
          <w:numId w:val="41"/>
        </w:numPr>
        <w:spacing w:after="0"/>
        <w:rPr>
          <w:sz w:val="20"/>
          <w:szCs w:val="20"/>
          <w:lang w:val="en-GB"/>
        </w:rPr>
      </w:pPr>
      <w:r w:rsidRPr="007503B8">
        <w:rPr>
          <w:sz w:val="20"/>
          <w:szCs w:val="20"/>
          <w:lang w:val="en-GB"/>
        </w:rPr>
        <w:t>Private Sector Providers</w:t>
      </w:r>
    </w:p>
    <w:p w14:paraId="34C933C8" w14:textId="2AE1C06D" w:rsidR="00EE777C" w:rsidRPr="007503B8" w:rsidRDefault="00EE777C" w:rsidP="00634ADC">
      <w:pPr>
        <w:pStyle w:val="BodyText"/>
        <w:numPr>
          <w:ilvl w:val="0"/>
          <w:numId w:val="41"/>
        </w:numPr>
        <w:spacing w:after="0"/>
        <w:rPr>
          <w:sz w:val="20"/>
          <w:szCs w:val="20"/>
          <w:lang w:val="en-GB"/>
        </w:rPr>
      </w:pPr>
      <w:r w:rsidRPr="007503B8">
        <w:rPr>
          <w:sz w:val="20"/>
          <w:szCs w:val="20"/>
          <w:lang w:val="en-GB"/>
        </w:rPr>
        <w:t>Voluntary Sector Providers</w:t>
      </w:r>
    </w:p>
    <w:p w14:paraId="25D4481D" w14:textId="49988848" w:rsidR="00EE777C" w:rsidRPr="007503B8" w:rsidRDefault="00EE777C" w:rsidP="00634ADC">
      <w:pPr>
        <w:pStyle w:val="BodyText"/>
        <w:numPr>
          <w:ilvl w:val="0"/>
          <w:numId w:val="41"/>
        </w:numPr>
        <w:spacing w:after="0"/>
        <w:rPr>
          <w:sz w:val="20"/>
          <w:szCs w:val="20"/>
          <w:lang w:val="en-GB"/>
        </w:rPr>
      </w:pPr>
      <w:r w:rsidRPr="007503B8">
        <w:rPr>
          <w:sz w:val="20"/>
          <w:szCs w:val="20"/>
          <w:lang w:val="en-GB"/>
        </w:rPr>
        <w:t>Ambulance Trusts</w:t>
      </w:r>
    </w:p>
    <w:p w14:paraId="5BDF4CD0" w14:textId="74C6A662" w:rsidR="00EE777C" w:rsidRPr="007503B8" w:rsidRDefault="00EE777C" w:rsidP="00634ADC">
      <w:pPr>
        <w:pStyle w:val="BodyText"/>
        <w:numPr>
          <w:ilvl w:val="0"/>
          <w:numId w:val="41"/>
        </w:numPr>
        <w:spacing w:after="0"/>
        <w:rPr>
          <w:sz w:val="20"/>
          <w:szCs w:val="20"/>
          <w:lang w:val="en-GB"/>
        </w:rPr>
      </w:pPr>
      <w:r w:rsidRPr="007503B8">
        <w:rPr>
          <w:sz w:val="20"/>
          <w:szCs w:val="20"/>
          <w:lang w:val="en-GB"/>
        </w:rPr>
        <w:t>Clinical Commissioning Groups</w:t>
      </w:r>
    </w:p>
    <w:p w14:paraId="20929DF5" w14:textId="488DE458" w:rsidR="00EE777C" w:rsidRPr="007503B8" w:rsidRDefault="00EE777C" w:rsidP="00634ADC">
      <w:pPr>
        <w:pStyle w:val="BodyText"/>
        <w:numPr>
          <w:ilvl w:val="0"/>
          <w:numId w:val="41"/>
        </w:numPr>
        <w:spacing w:after="0"/>
        <w:rPr>
          <w:sz w:val="20"/>
          <w:szCs w:val="20"/>
          <w:lang w:val="en-GB"/>
        </w:rPr>
      </w:pPr>
      <w:r w:rsidRPr="007503B8">
        <w:rPr>
          <w:sz w:val="20"/>
          <w:szCs w:val="20"/>
          <w:lang w:val="en-GB"/>
        </w:rPr>
        <w:t>Social Care Services</w:t>
      </w:r>
    </w:p>
    <w:p w14:paraId="33C2840A" w14:textId="41291CD1"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England (NHSE) and NHS Digital (NHSD)</w:t>
      </w:r>
    </w:p>
    <w:p w14:paraId="48504AC6" w14:textId="3BA98D4B" w:rsidR="00EE777C" w:rsidRPr="007503B8" w:rsidRDefault="00EE777C" w:rsidP="00634ADC">
      <w:pPr>
        <w:pStyle w:val="BodyText"/>
        <w:numPr>
          <w:ilvl w:val="0"/>
          <w:numId w:val="41"/>
        </w:numPr>
        <w:spacing w:after="0"/>
        <w:rPr>
          <w:sz w:val="20"/>
          <w:szCs w:val="20"/>
          <w:lang w:val="en-GB"/>
        </w:rPr>
      </w:pPr>
      <w:r w:rsidRPr="007503B8">
        <w:rPr>
          <w:sz w:val="20"/>
          <w:szCs w:val="20"/>
          <w:lang w:val="en-GB"/>
        </w:rPr>
        <w:t>Local Authorities</w:t>
      </w:r>
    </w:p>
    <w:p w14:paraId="4B517149" w14:textId="1BCF549A" w:rsidR="00EE777C" w:rsidRPr="007503B8" w:rsidRDefault="00EE777C" w:rsidP="00634ADC">
      <w:pPr>
        <w:pStyle w:val="BodyText"/>
        <w:numPr>
          <w:ilvl w:val="0"/>
          <w:numId w:val="41"/>
        </w:numPr>
        <w:spacing w:after="0"/>
        <w:rPr>
          <w:sz w:val="20"/>
          <w:szCs w:val="20"/>
          <w:lang w:val="en-GB"/>
        </w:rPr>
      </w:pPr>
      <w:r w:rsidRPr="007503B8">
        <w:rPr>
          <w:sz w:val="20"/>
          <w:szCs w:val="20"/>
          <w:lang w:val="en-GB"/>
        </w:rPr>
        <w:t>Education Services</w:t>
      </w:r>
    </w:p>
    <w:p w14:paraId="0E73D1D1" w14:textId="6FDB6C82" w:rsidR="00EE777C" w:rsidRPr="007503B8" w:rsidRDefault="00EE777C" w:rsidP="00634ADC">
      <w:pPr>
        <w:pStyle w:val="BodyText"/>
        <w:numPr>
          <w:ilvl w:val="0"/>
          <w:numId w:val="41"/>
        </w:numPr>
        <w:spacing w:after="0"/>
        <w:rPr>
          <w:sz w:val="20"/>
          <w:szCs w:val="20"/>
          <w:lang w:val="en-GB"/>
        </w:rPr>
      </w:pPr>
      <w:r w:rsidRPr="007503B8">
        <w:rPr>
          <w:sz w:val="20"/>
          <w:szCs w:val="20"/>
          <w:lang w:val="en-GB"/>
        </w:rPr>
        <w:t>Fire and Rescue Services</w:t>
      </w:r>
    </w:p>
    <w:p w14:paraId="0C44FFAB" w14:textId="1AC28302" w:rsidR="00EE777C" w:rsidRPr="007503B8" w:rsidRDefault="00EE777C" w:rsidP="00634ADC">
      <w:pPr>
        <w:pStyle w:val="BodyText"/>
        <w:numPr>
          <w:ilvl w:val="0"/>
          <w:numId w:val="41"/>
        </w:numPr>
        <w:spacing w:after="0"/>
        <w:rPr>
          <w:sz w:val="20"/>
          <w:szCs w:val="20"/>
          <w:lang w:val="en-GB"/>
        </w:rPr>
      </w:pPr>
      <w:r w:rsidRPr="007503B8">
        <w:rPr>
          <w:sz w:val="20"/>
          <w:szCs w:val="20"/>
          <w:lang w:val="en-GB"/>
        </w:rPr>
        <w:t>Police &amp; Judicial Services</w:t>
      </w:r>
    </w:p>
    <w:p w14:paraId="4E10F433" w14:textId="3D4F87D8" w:rsidR="00EE777C" w:rsidRPr="007503B8" w:rsidRDefault="00EE777C" w:rsidP="00634ADC">
      <w:pPr>
        <w:pStyle w:val="BodyText"/>
        <w:numPr>
          <w:ilvl w:val="0"/>
          <w:numId w:val="41"/>
        </w:numPr>
        <w:spacing w:after="0"/>
        <w:rPr>
          <w:sz w:val="20"/>
          <w:szCs w:val="20"/>
          <w:lang w:val="en-GB"/>
        </w:rPr>
      </w:pPr>
      <w:r w:rsidRPr="007503B8">
        <w:rPr>
          <w:sz w:val="20"/>
          <w:szCs w:val="20"/>
          <w:lang w:val="en-GB"/>
        </w:rPr>
        <w:t>Voluntary Sector Providers</w:t>
      </w:r>
    </w:p>
    <w:p w14:paraId="7B752164" w14:textId="781688F7" w:rsidR="00EE777C" w:rsidRPr="007503B8" w:rsidRDefault="00EE777C" w:rsidP="00634ADC">
      <w:pPr>
        <w:pStyle w:val="BodyText"/>
        <w:numPr>
          <w:ilvl w:val="0"/>
          <w:numId w:val="41"/>
        </w:numPr>
        <w:spacing w:after="0"/>
        <w:rPr>
          <w:sz w:val="20"/>
          <w:szCs w:val="20"/>
          <w:lang w:val="en-GB"/>
        </w:rPr>
      </w:pPr>
      <w:r w:rsidRPr="007503B8">
        <w:rPr>
          <w:sz w:val="20"/>
          <w:szCs w:val="20"/>
          <w:lang w:val="en-GB"/>
        </w:rPr>
        <w:t>Private Sector Providers</w:t>
      </w:r>
    </w:p>
    <w:p w14:paraId="578EE380" w14:textId="5EE3C914" w:rsidR="00EE777C" w:rsidRPr="00EE777C" w:rsidRDefault="00EE777C" w:rsidP="00634ADC">
      <w:pPr>
        <w:pStyle w:val="BodyText"/>
        <w:numPr>
          <w:ilvl w:val="0"/>
          <w:numId w:val="41"/>
        </w:numPr>
        <w:spacing w:after="0"/>
        <w:rPr>
          <w:lang w:val="en-GB"/>
        </w:rPr>
      </w:pPr>
      <w:r w:rsidRPr="00EE777C">
        <w:rPr>
          <w:lang w:val="en-GB"/>
        </w:rPr>
        <w:t>Other ‘data processors’ You will be informed who your data will be shared with and in some cases asked for consent for this happen when this is required.</w:t>
      </w:r>
    </w:p>
    <w:p w14:paraId="79089C3A" w14:textId="4970B667" w:rsidR="00E46104" w:rsidRPr="004F0156" w:rsidRDefault="00EE777C" w:rsidP="00DD2B61">
      <w:pPr>
        <w:pStyle w:val="BodyText"/>
        <w:spacing w:after="0"/>
        <w:rPr>
          <w:rFonts w:asciiTheme="minorHAnsi" w:hAnsiTheme="minorHAnsi" w:cstheme="minorHAnsi"/>
          <w:lang w:val="en-GB" w:eastAsia="en-US"/>
        </w:rPr>
      </w:pPr>
      <w:r w:rsidRPr="00EE777C">
        <w:rPr>
          <w:lang w:val="en-GB"/>
        </w:rPr>
        <w:t>We may also use external companies to process personal information, such as for archiving purposes. These companies are bound by contractual agreements to ensure information is kept confidential and secure.</w:t>
      </w:r>
    </w:p>
    <w:p w14:paraId="0FEEBD7A" w14:textId="54E79DC0" w:rsidR="00AF4B54" w:rsidRDefault="00AF4B54" w:rsidP="00DD2B61">
      <w:pPr>
        <w:pStyle w:val="BodyText"/>
        <w:spacing w:before="0" w:after="0"/>
        <w:rPr>
          <w:rFonts w:asciiTheme="minorHAnsi" w:hAnsiTheme="minorHAnsi" w:cstheme="minorHAnsi"/>
          <w:lang w:val="en-GB" w:eastAsia="en-US"/>
        </w:rPr>
      </w:pPr>
    </w:p>
    <w:p w14:paraId="549BC3F0" w14:textId="77777777" w:rsidR="00AF4B54" w:rsidRDefault="00AF4B54" w:rsidP="00DD2B61">
      <w:pPr>
        <w:pStyle w:val="BodyText"/>
        <w:spacing w:before="0" w:after="0"/>
        <w:rPr>
          <w:rFonts w:asciiTheme="minorHAnsi" w:hAnsiTheme="minorHAnsi" w:cstheme="minorHAnsi"/>
          <w:lang w:val="en-GB" w:eastAsia="en-US"/>
        </w:rPr>
      </w:pPr>
    </w:p>
    <w:p w14:paraId="1A54E5EE" w14:textId="6B92DF80" w:rsidR="00752A1C" w:rsidRPr="004F0156" w:rsidRDefault="00E46104"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8" w:name="_Toc138085643"/>
      <w:r w:rsidRPr="009520FA">
        <w:rPr>
          <w:rFonts w:asciiTheme="minorHAnsi" w:hAnsiTheme="minorHAnsi" w:cstheme="minorHAnsi"/>
          <w:color w:val="0070C0"/>
          <w:lang w:val="en-GB"/>
        </w:rPr>
        <w:t>Social Prescribers</w:t>
      </w:r>
      <w:bookmarkEnd w:id="58"/>
    </w:p>
    <w:p w14:paraId="17D8EA38" w14:textId="6CF23ABA" w:rsidR="000D251C" w:rsidRDefault="000D251C" w:rsidP="00DD2B61">
      <w:pPr>
        <w:pStyle w:val="BodyText"/>
        <w:spacing w:before="0" w:after="0"/>
        <w:rPr>
          <w:rFonts w:asciiTheme="minorHAnsi" w:hAnsiTheme="minorHAnsi" w:cstheme="minorHAnsi"/>
          <w:lang w:val="en-GB"/>
        </w:rPr>
      </w:pPr>
      <w:r w:rsidRPr="000D251C">
        <w:rPr>
          <w:rFonts w:asciiTheme="minorHAnsi" w:hAnsiTheme="minorHAnsi" w:cstheme="minorHAnsi"/>
          <w:lang w:val="en-GB"/>
        </w:rPr>
        <w:lastRenderedPageBreak/>
        <w:t xml:space="preserve">Social prescribing is when health professionals refer patients to support in the community, </w:t>
      </w:r>
      <w:proofErr w:type="gramStart"/>
      <w:r w:rsidRPr="000D251C">
        <w:rPr>
          <w:rFonts w:asciiTheme="minorHAnsi" w:hAnsiTheme="minorHAnsi" w:cstheme="minorHAnsi"/>
          <w:lang w:val="en-GB"/>
        </w:rPr>
        <w:t>in order to</w:t>
      </w:r>
      <w:proofErr w:type="gramEnd"/>
      <w:r w:rsidRPr="000D251C">
        <w:rPr>
          <w:rFonts w:asciiTheme="minorHAnsi" w:hAnsiTheme="minorHAnsi" w:cstheme="minorHAnsi"/>
          <w:lang w:val="en-GB"/>
        </w:rPr>
        <w:t xml:space="preserve"> improve their health and wellbeing. The concept has gained support in the NHS organisations of the United Kingdom as well as in Ireland and the Netherlands and forms part of the NHS Long Term Plan, also known as the NHS 10-Year Plan.</w:t>
      </w:r>
    </w:p>
    <w:p w14:paraId="23C3ED94" w14:textId="77777777" w:rsidR="00604BC0" w:rsidRPr="000D251C" w:rsidRDefault="00604BC0" w:rsidP="00DD2B61">
      <w:pPr>
        <w:pStyle w:val="BodyText"/>
        <w:spacing w:before="0" w:after="0"/>
        <w:rPr>
          <w:rFonts w:asciiTheme="minorHAnsi" w:hAnsiTheme="minorHAnsi" w:cstheme="minorHAnsi"/>
          <w:lang w:val="en-GB"/>
        </w:rPr>
      </w:pPr>
    </w:p>
    <w:p w14:paraId="7B98636B" w14:textId="47D5D79D" w:rsidR="000D251C" w:rsidRDefault="000D251C" w:rsidP="00DD2B61">
      <w:pPr>
        <w:pStyle w:val="BodyText"/>
        <w:spacing w:before="0" w:after="0"/>
        <w:rPr>
          <w:rFonts w:asciiTheme="minorHAnsi" w:hAnsiTheme="minorHAnsi" w:cstheme="minorHAnsi"/>
          <w:lang w:val="en-GB"/>
        </w:rPr>
      </w:pPr>
      <w:r w:rsidRPr="000D251C">
        <w:rPr>
          <w:rFonts w:asciiTheme="minorHAnsi" w:hAnsiTheme="minorHAnsi" w:cstheme="minorHAnsi"/>
          <w:lang w:val="en-GB"/>
        </w:rPr>
        <w:t>The practice uses the following Social Prescribers who will have access to your data for these specified purposes and will ask for your consent before any information is shared between your GP and the social prescriber there will also be a Data Sharing Agreement between the practice and the Social Prescriber so that we all keep your information safe.</w:t>
      </w:r>
    </w:p>
    <w:p w14:paraId="71BD6FE2" w14:textId="77777777" w:rsidR="003E368C" w:rsidRDefault="003E368C" w:rsidP="00DD2B61">
      <w:pPr>
        <w:pStyle w:val="BodyText"/>
        <w:spacing w:before="0" w:after="0"/>
        <w:rPr>
          <w:rFonts w:asciiTheme="minorHAnsi" w:hAnsiTheme="minorHAnsi" w:cstheme="minorHAnsi"/>
          <w:lang w:val="en-GB"/>
        </w:rPr>
      </w:pPr>
    </w:p>
    <w:p w14:paraId="71A911C7" w14:textId="7DA79FE3" w:rsidR="003E368C" w:rsidRDefault="003E368C" w:rsidP="00DD2B61">
      <w:pPr>
        <w:pStyle w:val="BodyText"/>
        <w:spacing w:before="0" w:after="0"/>
        <w:rPr>
          <w:rFonts w:asciiTheme="minorHAnsi" w:hAnsiTheme="minorHAnsi" w:cstheme="minorHAnsi"/>
          <w:lang w:val="en-GB"/>
        </w:rPr>
      </w:pPr>
      <w:r w:rsidRPr="00AF4B54">
        <w:rPr>
          <w:rFonts w:asciiTheme="minorHAnsi" w:hAnsiTheme="minorHAnsi" w:cstheme="minorHAnsi"/>
          <w:lang w:val="en-GB"/>
        </w:rPr>
        <w:t xml:space="preserve">At </w:t>
      </w:r>
      <w:r w:rsidR="00C4561C" w:rsidRPr="00C4561C">
        <w:rPr>
          <w:rFonts w:asciiTheme="minorHAnsi" w:hAnsiTheme="minorHAnsi" w:cstheme="minorHAnsi"/>
          <w:b/>
          <w:bCs/>
          <w:i/>
          <w:iCs/>
          <w:lang w:val="en-GB"/>
        </w:rPr>
        <w:t xml:space="preserve">Grange Road Surgery </w:t>
      </w:r>
      <w:r w:rsidRPr="00AF4B54">
        <w:rPr>
          <w:rFonts w:asciiTheme="minorHAnsi" w:hAnsiTheme="minorHAnsi" w:cstheme="minorHAnsi"/>
          <w:lang w:val="en-GB"/>
        </w:rPr>
        <w:t xml:space="preserve">we use </w:t>
      </w:r>
      <w:r w:rsidR="00A50216" w:rsidRPr="00A50216">
        <w:rPr>
          <w:rFonts w:asciiTheme="minorHAnsi" w:hAnsiTheme="minorHAnsi" w:cstheme="minorHAnsi"/>
          <w:lang w:val="en-GB"/>
        </w:rPr>
        <w:t>Knowle West Healthy Living Centre</w:t>
      </w:r>
      <w:r w:rsidR="00A50216">
        <w:rPr>
          <w:rFonts w:asciiTheme="minorHAnsi" w:hAnsiTheme="minorHAnsi" w:cstheme="minorHAnsi"/>
          <w:lang w:val="en-GB"/>
        </w:rPr>
        <w:t xml:space="preserve">. </w:t>
      </w:r>
      <w:r w:rsidRPr="00AF4B54">
        <w:rPr>
          <w:rFonts w:asciiTheme="minorHAnsi" w:hAnsiTheme="minorHAnsi" w:cstheme="minorHAnsi"/>
          <w:lang w:val="en-GB"/>
        </w:rPr>
        <w:t>Here is a link to their website for further information and how they use your data</w:t>
      </w:r>
      <w:r w:rsidR="00AF4B54" w:rsidRPr="00AF4B54">
        <w:rPr>
          <w:rFonts w:asciiTheme="minorHAnsi" w:hAnsiTheme="minorHAnsi" w:cstheme="minorHAnsi"/>
          <w:lang w:val="en-GB"/>
        </w:rPr>
        <w:t>:</w:t>
      </w:r>
      <w:r w:rsidR="00AF4B54">
        <w:rPr>
          <w:rFonts w:asciiTheme="minorHAnsi" w:hAnsiTheme="minorHAnsi" w:cstheme="minorHAnsi"/>
          <w:lang w:val="en-GB"/>
        </w:rPr>
        <w:t xml:space="preserve"> </w:t>
      </w:r>
      <w:r w:rsidR="004C1A5A" w:rsidRPr="004C1A5A">
        <w:rPr>
          <w:rFonts w:asciiTheme="minorHAnsi" w:hAnsiTheme="minorHAnsi" w:cstheme="minorHAnsi"/>
          <w:lang w:val="en-GB"/>
        </w:rPr>
        <w:t>https://www.knowlewesthealthpark.co.uk/</w:t>
      </w:r>
    </w:p>
    <w:p w14:paraId="6C65452D" w14:textId="5E8A5355" w:rsidR="003E368C" w:rsidRDefault="003E368C" w:rsidP="00DD2B61">
      <w:pPr>
        <w:pStyle w:val="BodyText"/>
        <w:spacing w:before="0" w:after="0"/>
        <w:rPr>
          <w:rFonts w:asciiTheme="minorHAnsi" w:hAnsiTheme="minorHAnsi" w:cstheme="minorHAnsi"/>
          <w:lang w:val="en-GB"/>
        </w:rPr>
      </w:pPr>
    </w:p>
    <w:p w14:paraId="7DC97C6C" w14:textId="7C3EFB28" w:rsidR="000D251C" w:rsidRDefault="001C66E4" w:rsidP="00DD2B61">
      <w:pPr>
        <w:pStyle w:val="BodyText"/>
        <w:spacing w:before="0" w:after="0"/>
        <w:jc w:val="center"/>
        <w:rPr>
          <w:rFonts w:asciiTheme="minorHAnsi" w:hAnsiTheme="minorHAnsi" w:cstheme="minorHAnsi"/>
          <w:lang w:val="en-GB"/>
        </w:rPr>
      </w:pPr>
      <w:r w:rsidRPr="00E562EC">
        <w:rPr>
          <w:rFonts w:cstheme="minorHAnsi"/>
          <w:noProof/>
          <w:color w:val="002060"/>
          <w:sz w:val="24"/>
          <w:szCs w:val="24"/>
        </w:rPr>
        <w:drawing>
          <wp:inline distT="0" distB="0" distL="0" distR="0" wp14:anchorId="16D4830F" wp14:editId="6BB185B8">
            <wp:extent cx="3819525" cy="2699396"/>
            <wp:effectExtent l="0" t="0" r="0" b="5715"/>
            <wp:docPr id="13" name="Picture 13"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A picture containing diagram&#10;&#10;Description automatically generated"/>
                    <pic:cNvPicPr>
                      <a:picLocks noChangeAspect="1" noChangeArrowheads="1"/>
                    </pic:cNvPicPr>
                  </pic:nvPicPr>
                  <pic:blipFill>
                    <a:blip r:embed="rId54"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3835748" cy="2710861"/>
                    </a:xfrm>
                    <a:prstGeom prst="rect">
                      <a:avLst/>
                    </a:prstGeom>
                    <a:noFill/>
                    <a:ln>
                      <a:noFill/>
                    </a:ln>
                  </pic:spPr>
                </pic:pic>
              </a:graphicData>
            </a:graphic>
          </wp:inline>
        </w:drawing>
      </w:r>
    </w:p>
    <w:p w14:paraId="006D44A2" w14:textId="77777777" w:rsidR="00FA3807" w:rsidRPr="00FA3807" w:rsidRDefault="00FA3807" w:rsidP="00DD2B61">
      <w:pPr>
        <w:pStyle w:val="BodyText"/>
        <w:spacing w:after="0"/>
        <w:jc w:val="left"/>
        <w:rPr>
          <w:rFonts w:asciiTheme="minorHAnsi" w:hAnsiTheme="minorHAnsi" w:cstheme="minorHAnsi"/>
          <w:lang w:val="en-GB"/>
        </w:rPr>
      </w:pPr>
      <w:r w:rsidRPr="00FA3807">
        <w:rPr>
          <w:rFonts w:asciiTheme="minorHAnsi" w:hAnsiTheme="minorHAnsi" w:cstheme="minorHAnsi"/>
          <w:lang w:val="en-GB"/>
        </w:rPr>
        <w:t xml:space="preserve">Our Social Prescribers use a system called Elemental when they receive a patient referral which has been approved by NHS. </w:t>
      </w:r>
    </w:p>
    <w:p w14:paraId="227CDB0E" w14:textId="79F4801C" w:rsidR="00055DA8" w:rsidRDefault="00FA3807" w:rsidP="00DD2B61">
      <w:pPr>
        <w:pStyle w:val="BodyText"/>
        <w:spacing w:before="0" w:after="0"/>
        <w:jc w:val="left"/>
        <w:rPr>
          <w:rFonts w:asciiTheme="minorHAnsi" w:hAnsiTheme="minorHAnsi" w:cstheme="minorHAnsi"/>
          <w:lang w:val="en-GB"/>
        </w:rPr>
      </w:pPr>
      <w:r w:rsidRPr="00FA3807">
        <w:rPr>
          <w:rFonts w:asciiTheme="minorHAnsi" w:hAnsiTheme="minorHAnsi" w:cstheme="minorHAnsi"/>
          <w:lang w:val="en-GB"/>
        </w:rPr>
        <w:t>Elemental Software offers a social prescribing platform that helps scale and measure the impact of social prescribing projects. The partnership will see EMIS -Health deliver the Elemental’s Social Prescription Connector to GP practices. The hope is that connecting primary care to social prescribing data will free up GP appointments while also helping patients make positive lifestyle changes. See here for their Privacy Notice</w:t>
      </w:r>
      <w:r w:rsidR="006C1C13">
        <w:rPr>
          <w:rFonts w:asciiTheme="minorHAnsi" w:hAnsiTheme="minorHAnsi" w:cstheme="minorHAnsi"/>
          <w:lang w:val="en-GB"/>
        </w:rPr>
        <w:t>:</w:t>
      </w:r>
      <w:r w:rsidRPr="00FA3807">
        <w:rPr>
          <w:rFonts w:asciiTheme="minorHAnsi" w:hAnsiTheme="minorHAnsi" w:cstheme="minorHAnsi"/>
          <w:lang w:val="en-GB"/>
        </w:rPr>
        <w:t xml:space="preserve"> </w:t>
      </w:r>
      <w:hyperlink r:id="rId55" w:history="1">
        <w:r w:rsidR="006C1C13" w:rsidRPr="006C1C13">
          <w:rPr>
            <w:rStyle w:val="Hyperlink"/>
            <w:rFonts w:asciiTheme="minorHAnsi" w:hAnsiTheme="minorHAnsi" w:cstheme="minorHAnsi"/>
            <w:lang w:val="en-GB"/>
          </w:rPr>
          <w:t>Elemental Software Privacy Policy</w:t>
        </w:r>
      </w:hyperlink>
      <w:r w:rsidR="00055DA8">
        <w:rPr>
          <w:rFonts w:asciiTheme="minorHAnsi" w:hAnsiTheme="minorHAnsi" w:cstheme="minorHAnsi"/>
          <w:lang w:val="en-GB"/>
        </w:rPr>
        <w:t>.</w:t>
      </w:r>
    </w:p>
    <w:p w14:paraId="1BB0CA6A" w14:textId="77777777" w:rsidR="00752A1C" w:rsidRDefault="00752A1C" w:rsidP="00DD2B61">
      <w:pPr>
        <w:pStyle w:val="BodyText"/>
        <w:spacing w:before="0" w:after="0"/>
        <w:rPr>
          <w:rFonts w:asciiTheme="minorHAnsi" w:hAnsiTheme="minorHAnsi" w:cstheme="minorHAnsi"/>
          <w:b/>
          <w:bCs/>
        </w:rPr>
      </w:pPr>
    </w:p>
    <w:p w14:paraId="5905E114" w14:textId="03B0E156" w:rsidR="00752A1C" w:rsidRPr="008B7270" w:rsidRDefault="00055DA8"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9" w:name="_Toc138085644"/>
      <w:r w:rsidR="000365CC" w:rsidRPr="009520FA">
        <w:rPr>
          <w:rFonts w:asciiTheme="minorHAnsi" w:hAnsiTheme="minorHAnsi" w:cstheme="minorHAnsi"/>
          <w:color w:val="0070C0"/>
          <w:lang w:val="en-GB"/>
        </w:rPr>
        <w:t>What is Population Health Management</w:t>
      </w:r>
      <w:bookmarkEnd w:id="59"/>
    </w:p>
    <w:p w14:paraId="57D7959E" w14:textId="51503C50" w:rsidR="008B7270" w:rsidRPr="008B7270"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This work is aimed at improving the health of an entire population.</w:t>
      </w:r>
      <w:r>
        <w:rPr>
          <w:rFonts w:asciiTheme="minorHAnsi" w:hAnsiTheme="minorHAnsi" w:cstheme="minorHAnsi"/>
          <w:lang w:val="en-GB"/>
        </w:rPr>
        <w:t xml:space="preserve"> </w:t>
      </w:r>
      <w:r w:rsidRPr="008B7270">
        <w:rPr>
          <w:rFonts w:asciiTheme="minorHAnsi" w:hAnsiTheme="minorHAnsi" w:cstheme="minorHAnsi"/>
          <w:lang w:val="en-GB"/>
        </w:rPr>
        <w:t>It is about improving the physical and mental health outcomes and wellbeing of people and making sure that access to services is fair and equal. It helps to reduce the occurrence of ill-health and looks at all the wider factors that affect health and care.</w:t>
      </w:r>
    </w:p>
    <w:p w14:paraId="0493BCEC" w14:textId="46B0DF11" w:rsidR="008B7270" w:rsidRPr="008B7270"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 xml:space="preserve">The project requires health care organisations to work together with communities and partner agencies. The organisations will share information with each other </w:t>
      </w:r>
      <w:r w:rsidR="00A1327B" w:rsidRPr="008B7270">
        <w:rPr>
          <w:rFonts w:asciiTheme="minorHAnsi" w:hAnsiTheme="minorHAnsi" w:cstheme="minorHAnsi"/>
          <w:lang w:val="en-GB"/>
        </w:rPr>
        <w:t>to</w:t>
      </w:r>
      <w:r w:rsidRPr="008B7270">
        <w:rPr>
          <w:rFonts w:asciiTheme="minorHAnsi" w:hAnsiTheme="minorHAnsi" w:cstheme="minorHAnsi"/>
          <w:lang w:val="en-GB"/>
        </w:rPr>
        <w:t xml:space="preserve"> get a view of health and services for the population in a particular area.</w:t>
      </w:r>
    </w:p>
    <w:p w14:paraId="2870CB3F" w14:textId="23751507" w:rsidR="004D4B03"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In your area, a population health management programme has been introduced. The programme will combine information from GP practices, community service providers, hospitals and other health and care providers</w:t>
      </w:r>
      <w:r w:rsidR="004D4B03">
        <w:rPr>
          <w:rFonts w:asciiTheme="minorHAnsi" w:hAnsiTheme="minorHAnsi" w:cstheme="minorHAnsi"/>
          <w:lang w:val="en-GB"/>
        </w:rPr>
        <w:t>.</w:t>
      </w:r>
    </w:p>
    <w:p w14:paraId="5DB482BC" w14:textId="77777777" w:rsidR="00E23784" w:rsidRPr="004F0156" w:rsidRDefault="00E23784" w:rsidP="00DD2B61">
      <w:pPr>
        <w:pStyle w:val="BodyText"/>
        <w:spacing w:after="0"/>
        <w:rPr>
          <w:rFonts w:asciiTheme="minorHAnsi" w:hAnsiTheme="minorHAnsi" w:cstheme="minorHAnsi"/>
        </w:rPr>
      </w:pPr>
    </w:p>
    <w:p w14:paraId="0A31FDAA" w14:textId="43832789" w:rsidR="004D4B03" w:rsidRPr="009520FA" w:rsidRDefault="009478A9" w:rsidP="00634ADC">
      <w:pPr>
        <w:pStyle w:val="Heading2"/>
        <w:numPr>
          <w:ilvl w:val="1"/>
          <w:numId w:val="11"/>
        </w:numPr>
        <w:spacing w:before="0" w:after="0"/>
        <w:rPr>
          <w:rFonts w:asciiTheme="minorHAnsi" w:hAnsiTheme="minorHAnsi" w:cstheme="minorHAnsi"/>
          <w:color w:val="0070C0"/>
          <w:lang w:val="en-GB"/>
        </w:rPr>
      </w:pPr>
      <w:bookmarkStart w:id="60" w:name="_Toc138085645"/>
      <w:r w:rsidRPr="009520FA">
        <w:rPr>
          <w:rFonts w:asciiTheme="minorHAnsi" w:hAnsiTheme="minorHAnsi" w:cstheme="minorHAnsi"/>
          <w:color w:val="0070C0"/>
          <w:lang w:val="en-GB"/>
        </w:rPr>
        <w:lastRenderedPageBreak/>
        <w:t>How will your personal data be used</w:t>
      </w:r>
      <w:bookmarkEnd w:id="60"/>
    </w:p>
    <w:p w14:paraId="524D945B" w14:textId="263C5342"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The information will include information about your health care.</w:t>
      </w:r>
    </w:p>
    <w:p w14:paraId="223ACACE" w14:textId="7108544A"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The information will be combined and anything that can identify you (like your name or NHS Number) will be removed and replaced with a code.</w:t>
      </w:r>
    </w:p>
    <w:p w14:paraId="4483114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This means that the people working with the data will only see the code and cannot see which patient the information relates to.</w:t>
      </w:r>
    </w:p>
    <w:p w14:paraId="5B27835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If we see that an individual might benefit from some additional care or support, we will send the information back to your GP or hospital provider and they will use the code to identify you and offer you services.</w:t>
      </w:r>
    </w:p>
    <w:p w14:paraId="76AF87C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 xml:space="preserve">The information will be used for </w:t>
      </w:r>
      <w:proofErr w:type="gramStart"/>
      <w:r w:rsidRPr="00F86777">
        <w:rPr>
          <w:rFonts w:asciiTheme="minorHAnsi" w:hAnsiTheme="minorHAnsi" w:cstheme="minorHAnsi"/>
          <w:lang w:val="en-GB"/>
        </w:rPr>
        <w:t>a number of</w:t>
      </w:r>
      <w:proofErr w:type="gramEnd"/>
      <w:r w:rsidRPr="00F86777">
        <w:rPr>
          <w:rFonts w:asciiTheme="minorHAnsi" w:hAnsiTheme="minorHAnsi" w:cstheme="minorHAnsi"/>
          <w:lang w:val="en-GB"/>
        </w:rPr>
        <w:t xml:space="preserve"> healthcare related activities such as;</w:t>
      </w:r>
    </w:p>
    <w:p w14:paraId="010C5FE9"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improving the quality and standards of care provided</w:t>
      </w:r>
    </w:p>
    <w:p w14:paraId="52C83114"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research into the development of new treatments</w:t>
      </w:r>
    </w:p>
    <w:p w14:paraId="650FB863"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preventing illness and diseases</w:t>
      </w:r>
    </w:p>
    <w:p w14:paraId="27219764"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monitoring safety</w:t>
      </w:r>
    </w:p>
    <w:p w14:paraId="1B5E3C44" w14:textId="67968D99" w:rsidR="00F86777"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planning services</w:t>
      </w:r>
    </w:p>
    <w:p w14:paraId="15C30405" w14:textId="77777777" w:rsidR="00E23784" w:rsidRPr="00647BC5" w:rsidRDefault="00E23784" w:rsidP="00E23784">
      <w:pPr>
        <w:pStyle w:val="BodyText"/>
        <w:spacing w:after="0"/>
        <w:ind w:left="930"/>
        <w:rPr>
          <w:rFonts w:asciiTheme="minorHAnsi" w:hAnsiTheme="minorHAnsi" w:cstheme="minorHAnsi"/>
          <w:sz w:val="20"/>
          <w:szCs w:val="20"/>
          <w:lang w:val="en-GB"/>
        </w:rPr>
      </w:pPr>
    </w:p>
    <w:p w14:paraId="6C1A8355" w14:textId="6248EC9A" w:rsidR="00647BC5" w:rsidRPr="009520FA" w:rsidRDefault="00D323A9" w:rsidP="00634ADC">
      <w:pPr>
        <w:pStyle w:val="Heading2"/>
        <w:numPr>
          <w:ilvl w:val="1"/>
          <w:numId w:val="11"/>
        </w:numPr>
        <w:spacing w:before="0" w:after="0"/>
        <w:rPr>
          <w:rFonts w:asciiTheme="minorHAnsi" w:hAnsiTheme="minorHAnsi" w:cstheme="minorHAnsi"/>
          <w:color w:val="0070C0"/>
          <w:lang w:val="en-GB"/>
        </w:rPr>
      </w:pPr>
      <w:bookmarkStart w:id="61" w:name="_Toc138085646"/>
      <w:r w:rsidRPr="009520FA">
        <w:rPr>
          <w:rFonts w:asciiTheme="minorHAnsi" w:hAnsiTheme="minorHAnsi" w:cstheme="minorHAnsi"/>
          <w:color w:val="0070C0"/>
          <w:lang w:val="en-GB"/>
        </w:rPr>
        <w:t>Who will your personal data be shared with</w:t>
      </w:r>
      <w:bookmarkEnd w:id="61"/>
    </w:p>
    <w:p w14:paraId="35327583" w14:textId="16AADAD6" w:rsidR="00A1327B" w:rsidRPr="00A1327B"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Your GP and hospital providers will send the information they hold on their systems to the South Central and West Commissioning Support Unit, wh</w:t>
      </w:r>
      <w:r w:rsidR="002312CA">
        <w:rPr>
          <w:rFonts w:asciiTheme="minorHAnsi" w:hAnsiTheme="minorHAnsi" w:cstheme="minorHAnsi"/>
          <w:lang w:val="en-GB"/>
        </w:rPr>
        <w:t>i</w:t>
      </w:r>
      <w:r w:rsidR="00071D1B">
        <w:rPr>
          <w:rFonts w:asciiTheme="minorHAnsi" w:hAnsiTheme="minorHAnsi" w:cstheme="minorHAnsi"/>
          <w:lang w:val="en-GB"/>
        </w:rPr>
        <w:t>ch</w:t>
      </w:r>
      <w:r w:rsidRPr="00A1327B">
        <w:rPr>
          <w:rFonts w:asciiTheme="minorHAnsi" w:hAnsiTheme="minorHAnsi" w:cstheme="minorHAnsi"/>
          <w:lang w:val="en-GB"/>
        </w:rPr>
        <w:t xml:space="preserve"> are part of NHS England.</w:t>
      </w:r>
    </w:p>
    <w:p w14:paraId="18BD730A" w14:textId="1FE050C7" w:rsidR="00A1327B" w:rsidRPr="00A1327B"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They will link all the information together to review and make decisions about the whole population or patients that might need support. During this process any identifiable data will be removed before it is shared with Optum Healthcare.</w:t>
      </w:r>
    </w:p>
    <w:p w14:paraId="56094864" w14:textId="757DFAB2" w:rsidR="00F86777"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Both the Commissioning Support Unit and Optum are required to protect your information and maintain confidentiality in the same way that your doctor or hospital provider is.</w:t>
      </w:r>
    </w:p>
    <w:p w14:paraId="7D07786B" w14:textId="77777777" w:rsidR="00E23784" w:rsidRDefault="00E23784" w:rsidP="00DD2B61">
      <w:pPr>
        <w:pStyle w:val="BodyText"/>
        <w:spacing w:after="0"/>
        <w:rPr>
          <w:rFonts w:asciiTheme="minorHAnsi" w:hAnsiTheme="minorHAnsi" w:cstheme="minorHAnsi"/>
          <w:lang w:val="en-GB"/>
        </w:rPr>
      </w:pPr>
    </w:p>
    <w:p w14:paraId="373FA2D3" w14:textId="00D2C9AC" w:rsidR="00F62F0E" w:rsidRPr="009520FA" w:rsidRDefault="00430F6D" w:rsidP="00634ADC">
      <w:pPr>
        <w:pStyle w:val="Heading2"/>
        <w:numPr>
          <w:ilvl w:val="1"/>
          <w:numId w:val="11"/>
        </w:numPr>
        <w:spacing w:before="0" w:after="0"/>
        <w:rPr>
          <w:rFonts w:asciiTheme="minorHAnsi" w:hAnsiTheme="minorHAnsi" w:cstheme="minorHAnsi"/>
          <w:color w:val="0070C0"/>
          <w:lang w:val="en-GB"/>
        </w:rPr>
      </w:pPr>
      <w:bookmarkStart w:id="62" w:name="_Toc138085647"/>
      <w:r w:rsidRPr="009520FA">
        <w:rPr>
          <w:rFonts w:asciiTheme="minorHAnsi" w:hAnsiTheme="minorHAnsi" w:cstheme="minorHAnsi"/>
          <w:color w:val="0070C0"/>
          <w:lang w:val="en-GB"/>
        </w:rPr>
        <w:t>Is using your information lawful</w:t>
      </w:r>
      <w:bookmarkEnd w:id="62"/>
    </w:p>
    <w:p w14:paraId="4CE1265E" w14:textId="6A904352" w:rsidR="00F62F0E" w:rsidRPr="00F62F0E"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Health Care Providers are permitted by data protection law to use information where it is ‘necessary for medical purposes. This includes caring for you directly as well as management of health services more generally.</w:t>
      </w:r>
    </w:p>
    <w:p w14:paraId="06644D2F" w14:textId="5E53DCFC" w:rsidR="00F62F0E" w:rsidRPr="00F62F0E"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Some of the work that happens at a national level with your information is required by other parts of the law. For more information, speak to our Data Protection Officer.</w:t>
      </w:r>
    </w:p>
    <w:p w14:paraId="4E78954D" w14:textId="7A3C2872" w:rsidR="00CD5328"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 xml:space="preserve">Sharing and using your information in this way helps to provide better health and care for you, your family and future generations. Confidential patient information about your health and care is only used like this were allowed by law and in </w:t>
      </w:r>
      <w:r w:rsidR="00E23784" w:rsidRPr="00F62F0E">
        <w:rPr>
          <w:rFonts w:asciiTheme="minorHAnsi" w:hAnsiTheme="minorHAnsi" w:cstheme="minorHAnsi"/>
          <w:lang w:val="en-GB"/>
        </w:rPr>
        <w:t>most</w:t>
      </w:r>
      <w:r w:rsidRPr="00F62F0E">
        <w:rPr>
          <w:rFonts w:asciiTheme="minorHAnsi" w:hAnsiTheme="minorHAnsi" w:cstheme="minorHAnsi"/>
          <w:lang w:val="en-GB"/>
        </w:rPr>
        <w:t xml:space="preserve"> cases, anonymised data is used so that you cannot be identified.</w:t>
      </w:r>
    </w:p>
    <w:p w14:paraId="09C8944E" w14:textId="77777777" w:rsidR="00E23784" w:rsidRDefault="00E23784" w:rsidP="00DD2B61">
      <w:pPr>
        <w:pStyle w:val="BodyText"/>
        <w:spacing w:after="0"/>
        <w:rPr>
          <w:rFonts w:asciiTheme="minorHAnsi" w:hAnsiTheme="minorHAnsi" w:cstheme="minorHAnsi"/>
          <w:lang w:val="en-GB"/>
        </w:rPr>
      </w:pPr>
    </w:p>
    <w:p w14:paraId="016F3567" w14:textId="11058C51" w:rsidR="001A26B5" w:rsidRPr="009520FA" w:rsidRDefault="008869F5" w:rsidP="00634ADC">
      <w:pPr>
        <w:pStyle w:val="Heading2"/>
        <w:numPr>
          <w:ilvl w:val="1"/>
          <w:numId w:val="11"/>
        </w:numPr>
        <w:spacing w:before="0" w:after="0"/>
        <w:rPr>
          <w:rFonts w:asciiTheme="minorHAnsi" w:hAnsiTheme="minorHAnsi" w:cstheme="minorHAnsi"/>
          <w:color w:val="0070C0"/>
          <w:lang w:val="en-GB"/>
        </w:rPr>
      </w:pPr>
      <w:bookmarkStart w:id="63" w:name="_Toc138085648"/>
      <w:r w:rsidRPr="009520FA">
        <w:rPr>
          <w:rFonts w:asciiTheme="minorHAnsi" w:hAnsiTheme="minorHAnsi" w:cstheme="minorHAnsi"/>
          <w:color w:val="0070C0"/>
          <w:lang w:val="en-GB"/>
        </w:rPr>
        <w:t>What will happen to you information when the project is finished</w:t>
      </w:r>
      <w:bookmarkEnd w:id="63"/>
    </w:p>
    <w:p w14:paraId="27DB1EC4" w14:textId="72ACC898" w:rsidR="00C30DDA" w:rsidRPr="00C30DDA" w:rsidRDefault="00C30DDA" w:rsidP="00DD2B61">
      <w:pPr>
        <w:pStyle w:val="BodyText"/>
        <w:spacing w:after="0"/>
        <w:rPr>
          <w:rFonts w:asciiTheme="minorHAnsi" w:hAnsiTheme="minorHAnsi" w:cstheme="minorHAnsi"/>
          <w:lang w:val="en-GB"/>
        </w:rPr>
      </w:pPr>
      <w:r w:rsidRPr="00C30DDA">
        <w:rPr>
          <w:rFonts w:asciiTheme="minorHAnsi" w:hAnsiTheme="minorHAnsi" w:cstheme="minorHAnsi"/>
          <w:lang w:val="en-GB"/>
        </w:rPr>
        <w:t>Once the 20-week programme has completed the information will be securely destroyed.</w:t>
      </w:r>
      <w:r w:rsidR="00924D06">
        <w:rPr>
          <w:rFonts w:asciiTheme="minorHAnsi" w:hAnsiTheme="minorHAnsi" w:cstheme="minorHAnsi"/>
          <w:lang w:val="en-GB"/>
        </w:rPr>
        <w:t xml:space="preserve"> </w:t>
      </w:r>
      <w:r w:rsidRPr="00C30DDA">
        <w:rPr>
          <w:rFonts w:asciiTheme="minorHAnsi" w:hAnsiTheme="minorHAnsi" w:cstheme="minorHAnsi"/>
          <w:lang w:val="en-GB"/>
        </w:rPr>
        <w:t>You have a right to object to information being used in this way.</w:t>
      </w:r>
      <w:r w:rsidR="00924D06">
        <w:rPr>
          <w:rFonts w:asciiTheme="minorHAnsi" w:hAnsiTheme="minorHAnsi" w:cstheme="minorHAnsi"/>
          <w:lang w:val="en-GB"/>
        </w:rPr>
        <w:t xml:space="preserve"> </w:t>
      </w:r>
      <w:r w:rsidRPr="00C30DDA">
        <w:rPr>
          <w:rFonts w:asciiTheme="minorHAnsi" w:hAnsiTheme="minorHAnsi" w:cstheme="minorHAnsi"/>
          <w:lang w:val="en-GB"/>
        </w:rPr>
        <w:t xml:space="preserve">You also have </w:t>
      </w:r>
      <w:r w:rsidR="00924D06" w:rsidRPr="00C30DDA">
        <w:rPr>
          <w:rFonts w:asciiTheme="minorHAnsi" w:hAnsiTheme="minorHAnsi" w:cstheme="minorHAnsi"/>
          <w:lang w:val="en-GB"/>
        </w:rPr>
        <w:t>several</w:t>
      </w:r>
      <w:r w:rsidRPr="00C30DDA">
        <w:rPr>
          <w:rFonts w:asciiTheme="minorHAnsi" w:hAnsiTheme="minorHAnsi" w:cstheme="minorHAnsi"/>
          <w:lang w:val="en-GB"/>
        </w:rPr>
        <w:t xml:space="preserve"> other information rights. See our main privacy policy for more information.</w:t>
      </w:r>
    </w:p>
    <w:p w14:paraId="5E0F00C0" w14:textId="191FD732" w:rsidR="00CD5328" w:rsidRDefault="00C30DDA" w:rsidP="00DD2B61">
      <w:pPr>
        <w:pStyle w:val="BodyText"/>
        <w:spacing w:after="0"/>
        <w:rPr>
          <w:rFonts w:asciiTheme="minorHAnsi" w:hAnsiTheme="minorHAnsi" w:cstheme="minorHAnsi"/>
          <w:lang w:val="en-GB"/>
        </w:rPr>
      </w:pPr>
      <w:r w:rsidRPr="00C30DDA">
        <w:rPr>
          <w:rFonts w:asciiTheme="minorHAnsi" w:hAnsiTheme="minorHAnsi" w:cstheme="minorHAnsi"/>
          <w:lang w:val="en-GB"/>
        </w:rPr>
        <w:t xml:space="preserve">To find out more or to register your choice to opt out, please visit </w:t>
      </w:r>
      <w:hyperlink r:id="rId56" w:history="1">
        <w:r w:rsidR="00924D06" w:rsidRPr="00924D06">
          <w:rPr>
            <w:rStyle w:val="Hyperlink"/>
            <w:rFonts w:asciiTheme="minorHAnsi" w:hAnsiTheme="minorHAnsi" w:cstheme="minorHAnsi"/>
            <w:lang w:val="en-GB"/>
          </w:rPr>
          <w:t>nhs.uk/your-</w:t>
        </w:r>
        <w:proofErr w:type="spellStart"/>
        <w:r w:rsidR="00924D06" w:rsidRPr="00924D06">
          <w:rPr>
            <w:rStyle w:val="Hyperlink"/>
            <w:rFonts w:asciiTheme="minorHAnsi" w:hAnsiTheme="minorHAnsi" w:cstheme="minorHAnsi"/>
            <w:lang w:val="en-GB"/>
          </w:rPr>
          <w:t>nhs</w:t>
        </w:r>
        <w:proofErr w:type="spellEnd"/>
        <w:r w:rsidR="00924D06" w:rsidRPr="00924D06">
          <w:rPr>
            <w:rStyle w:val="Hyperlink"/>
            <w:rFonts w:asciiTheme="minorHAnsi" w:hAnsiTheme="minorHAnsi" w:cstheme="minorHAnsi"/>
            <w:lang w:val="en-GB"/>
          </w:rPr>
          <w:t>-data-matters</w:t>
        </w:r>
      </w:hyperlink>
    </w:p>
    <w:p w14:paraId="758F58C6" w14:textId="77777777" w:rsidR="00C002EB" w:rsidRPr="009520FA" w:rsidRDefault="00C002EB" w:rsidP="00DD2B61">
      <w:pPr>
        <w:pStyle w:val="BodyText"/>
        <w:spacing w:after="0"/>
        <w:rPr>
          <w:rFonts w:asciiTheme="minorHAnsi" w:hAnsiTheme="minorHAnsi" w:cstheme="minorHAnsi"/>
          <w:color w:val="0070C0"/>
          <w:lang w:val="en-GB"/>
        </w:rPr>
      </w:pPr>
    </w:p>
    <w:p w14:paraId="7EB32019" w14:textId="50B71B63" w:rsidR="00752A1C" w:rsidRPr="009520FA" w:rsidRDefault="001428C8" w:rsidP="00714C01">
      <w:pPr>
        <w:pStyle w:val="Heading1"/>
        <w:spacing w:before="0" w:after="0" w:afterAutospacing="0"/>
        <w:ind w:left="426"/>
        <w:rPr>
          <w:rFonts w:asciiTheme="minorHAnsi" w:hAnsiTheme="minorHAnsi" w:cstheme="minorHAnsi"/>
          <w:bCs/>
          <w:color w:val="0070C0"/>
        </w:rPr>
      </w:pPr>
      <w:r w:rsidRPr="009520FA">
        <w:rPr>
          <w:rFonts w:asciiTheme="minorHAnsi" w:hAnsiTheme="minorHAnsi" w:cstheme="minorHAnsi"/>
          <w:color w:val="0070C0"/>
          <w:lang w:val="en-GB"/>
        </w:rPr>
        <w:t xml:space="preserve"> </w:t>
      </w:r>
      <w:bookmarkStart w:id="64" w:name="_Toc138085649"/>
      <w:r w:rsidR="00C002EB" w:rsidRPr="009520FA">
        <w:rPr>
          <w:rFonts w:asciiTheme="minorHAnsi" w:hAnsiTheme="minorHAnsi" w:cstheme="minorHAnsi"/>
          <w:color w:val="0070C0"/>
          <w:lang w:val="en-GB"/>
        </w:rPr>
        <w:t>Coronavirus Pandemic – Data Protection</w:t>
      </w:r>
      <w:bookmarkEnd w:id="64"/>
    </w:p>
    <w:p w14:paraId="38E34E0D" w14:textId="77777777" w:rsidR="00752A1C" w:rsidRPr="004F0156" w:rsidRDefault="00752A1C" w:rsidP="00DD2B61">
      <w:pPr>
        <w:spacing w:beforeAutospacing="0" w:afterAutospacing="0"/>
        <w:jc w:val="left"/>
        <w:rPr>
          <w:rFonts w:asciiTheme="minorHAnsi" w:hAnsiTheme="minorHAnsi" w:cstheme="minorHAnsi"/>
        </w:rPr>
      </w:pPr>
    </w:p>
    <w:p w14:paraId="3EB941DC" w14:textId="49ACD508" w:rsidR="00886568" w:rsidRPr="00885730" w:rsidRDefault="00886568" w:rsidP="00886568">
      <w:pPr>
        <w:rPr>
          <w:lang w:eastAsia="x-none"/>
        </w:rPr>
      </w:pPr>
      <w:r w:rsidRPr="00885730">
        <w:rPr>
          <w:rFonts w:asciiTheme="minorHAnsi" w:hAnsiTheme="minorHAnsi" w:cstheme="minorHAnsi"/>
          <w:color w:val="0D0D0D" w:themeColor="text1" w:themeTint="F2"/>
          <w:lang w:eastAsia="x-none"/>
        </w:rPr>
        <w:t xml:space="preserve">The ICO recognises the unprecedented challenges the NHS and other health professionals faced during the Coronavirus (COVID-19) pandemic, and in response, the health and social care system took action to manage and mitigate the spread and impact of the virus. As part of this response, a Control of Patient Information Notice (COPI Notice) was issued. Under this notice, it was agreed that GP Connect should be enabled across all GP practices to share patient data nationally for direct care purposes. There was also a change to policy for Summary Care Record Additional Information to be made available by default, unless the patient had previously informed the NHS, they did not wish their information to be shared. These changes made improved patient safety and were received positively by both patients and healthcare professionals. </w:t>
      </w:r>
    </w:p>
    <w:p w14:paraId="64207D12" w14:textId="6CB7AC5A" w:rsidR="00886568" w:rsidRDefault="00886568" w:rsidP="00886568">
      <w:pPr>
        <w:rPr>
          <w:lang w:eastAsia="x-none"/>
        </w:rPr>
      </w:pPr>
      <w:r w:rsidRPr="00885730">
        <w:rPr>
          <w:lang w:eastAsia="x-none"/>
        </w:rPr>
        <w:t xml:space="preserve">The COPI Notice was the simplest and quickest way to communicate the changes during a time of national crisis, and </w:t>
      </w:r>
      <w:hyperlink r:id="rId57" w:history="1">
        <w:r w:rsidRPr="00B54395">
          <w:rPr>
            <w:rStyle w:val="Hyperlink"/>
          </w:rPr>
          <w:t>this notice</w:t>
        </w:r>
      </w:hyperlink>
      <w:r w:rsidRPr="00885730">
        <w:rPr>
          <w:lang w:eastAsia="x-none"/>
        </w:rPr>
        <w:t xml:space="preserve"> was renewed on 1</w:t>
      </w:r>
      <w:r w:rsidRPr="00885730">
        <w:rPr>
          <w:vertAlign w:val="superscript"/>
          <w:lang w:eastAsia="x-none"/>
        </w:rPr>
        <w:t>st</w:t>
      </w:r>
      <w:r w:rsidRPr="00885730">
        <w:rPr>
          <w:lang w:eastAsia="x-none"/>
        </w:rPr>
        <w:t xml:space="preserve"> November 2022 to help support General Practice in the event of increasing COVID infection cases during the winter months. </w:t>
      </w:r>
      <w:r w:rsidRPr="00885730">
        <w:t xml:space="preserve">Organisations are only required to process such confidential patient information where the confidential patient information to be processed is required for a COVID-19 purpose and will be processed solely for that COVID-19 purpose in accordance with Regulation 7 of COPI. </w:t>
      </w:r>
      <w:r w:rsidRPr="00885730">
        <w:rPr>
          <w:lang w:eastAsia="x-none"/>
        </w:rPr>
        <w:t xml:space="preserve">The current active COPI notice expires on </w:t>
      </w:r>
      <w:r w:rsidR="00441386">
        <w:rPr>
          <w:lang w:eastAsia="x-none"/>
        </w:rPr>
        <w:t>01</w:t>
      </w:r>
      <w:r w:rsidR="00441386">
        <w:rPr>
          <w:vertAlign w:val="superscript"/>
          <w:lang w:eastAsia="x-none"/>
        </w:rPr>
        <w:t>st</w:t>
      </w:r>
      <w:r w:rsidRPr="00885730">
        <w:rPr>
          <w:lang w:eastAsia="x-none"/>
        </w:rPr>
        <w:t xml:space="preserve"> </w:t>
      </w:r>
      <w:r w:rsidR="00441386">
        <w:rPr>
          <w:lang w:eastAsia="x-none"/>
        </w:rPr>
        <w:t>Ju</w:t>
      </w:r>
      <w:r w:rsidR="0060094C">
        <w:rPr>
          <w:lang w:eastAsia="x-none"/>
        </w:rPr>
        <w:t>ly</w:t>
      </w:r>
      <w:r w:rsidRPr="00885730">
        <w:rPr>
          <w:lang w:eastAsia="x-none"/>
        </w:rPr>
        <w:t xml:space="preserve"> 2023.</w:t>
      </w:r>
    </w:p>
    <w:p w14:paraId="4D6B07CF" w14:textId="77777777" w:rsidR="00886568" w:rsidRPr="00885730" w:rsidRDefault="00886568" w:rsidP="00886568">
      <w:pPr>
        <w:rPr>
          <w:lang w:eastAsia="x-none"/>
        </w:rPr>
      </w:pPr>
      <w:r w:rsidRPr="00885730">
        <w:rPr>
          <w:lang w:eastAsia="x-none"/>
        </w:rPr>
        <w:t xml:space="preserve">However, the legal basis under which GP Connect and Summary Care Record Additional Information operated was not affected by COPI and remains in place; </w:t>
      </w:r>
      <w:hyperlink r:id="rId58" w:history="1">
        <w:r w:rsidRPr="00885730">
          <w:rPr>
            <w:rStyle w:val="Hyperlink"/>
            <w:rFonts w:asciiTheme="minorHAnsi" w:hAnsiTheme="minorHAnsi" w:cstheme="minorHAnsi"/>
            <w:color w:val="0D0D0D" w:themeColor="text1" w:themeTint="F2"/>
            <w:lang w:val="en-US"/>
          </w:rPr>
          <w:t>Article 6(1)(e)</w:t>
        </w:r>
      </w:hyperlink>
      <w:r w:rsidRPr="00885730">
        <w:rPr>
          <w:lang w:eastAsia="x-none"/>
        </w:rPr>
        <w:t> and </w:t>
      </w:r>
      <w:hyperlink r:id="rId59" w:anchor=":~:text=Article%209(2)(a,UK%20GDPR%20standard%20for%20consent." w:history="1">
        <w:r w:rsidRPr="00885730">
          <w:rPr>
            <w:rStyle w:val="Hyperlink"/>
            <w:rFonts w:asciiTheme="minorHAnsi" w:hAnsiTheme="minorHAnsi" w:cstheme="minorHAnsi"/>
            <w:color w:val="0D0D0D" w:themeColor="text1" w:themeTint="F2"/>
            <w:lang w:val="en-US"/>
          </w:rPr>
          <w:t>Article 9(2)(h)</w:t>
        </w:r>
      </w:hyperlink>
      <w:r w:rsidRPr="00885730">
        <w:rPr>
          <w:lang w:eastAsia="x-none"/>
        </w:rPr>
        <w:t> of the UK GDPR (General Data Protection Regulation). For Common Law Duty of Confidentiality, implied consent with opt out is used.</w:t>
      </w:r>
    </w:p>
    <w:p w14:paraId="1E177C19" w14:textId="77777777"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val="en-US" w:eastAsia="x-none"/>
        </w:rPr>
        <w:t xml:space="preserve">Patients who have previously </w:t>
      </w:r>
      <w:proofErr w:type="gramStart"/>
      <w:r w:rsidRPr="00885730">
        <w:rPr>
          <w:rFonts w:asciiTheme="minorHAnsi" w:hAnsiTheme="minorHAnsi" w:cstheme="minorHAnsi"/>
          <w:color w:val="0D0D0D" w:themeColor="text1" w:themeTint="F2"/>
          <w:lang w:val="en-US" w:eastAsia="x-none"/>
        </w:rPr>
        <w:t>opted-out</w:t>
      </w:r>
      <w:proofErr w:type="gramEnd"/>
      <w:r w:rsidRPr="00885730">
        <w:rPr>
          <w:rFonts w:asciiTheme="minorHAnsi" w:hAnsiTheme="minorHAnsi" w:cstheme="minorHAnsi"/>
          <w:color w:val="0D0D0D" w:themeColor="text1" w:themeTint="F2"/>
          <w:lang w:val="en-US" w:eastAsia="x-none"/>
        </w:rPr>
        <w:t xml:space="preserve"> of sharing their data via GP Connect, having a Summary Care record, or declined to provide consent to share their Additional Information will have their preference respected and applied as part of any policy change. Patients can also express a consent preference for their Summary Care Record and may change their mind at any time. </w:t>
      </w:r>
    </w:p>
    <w:p w14:paraId="06009424" w14:textId="63957BF6"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eastAsia="x-none"/>
        </w:rPr>
        <w:t>Please be assured that these services are used for direct patient care, provided by health and social care staff working in care teams, which may include doctors, nurses, and a wide range of staff of professional registers including social workers. Care teams may also contain members of staff who are not registered with a regulatory body but may need to access a proportion of this data to provide care safely.</w:t>
      </w:r>
      <w:r w:rsidRPr="00885730">
        <w:rPr>
          <w:lang w:eastAsia="x-none"/>
        </w:rPr>
        <w:t xml:space="preserve"> In such circumstances where you tell us you’re experiencing Covid-19 symptoms we may need to collect specific health data about you.  Where we need to do so, we will not collect more information than we require, and we will ensure that any information collected is treated with the appropriate safeguards.  </w:t>
      </w:r>
    </w:p>
    <w:p w14:paraId="5F3FE060" w14:textId="77777777"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eastAsia="x-none"/>
        </w:rPr>
        <w:t>If you are concerned about how your information is being used, please contact our DPO using the contact details provided in this Privacy Notice.</w:t>
      </w:r>
    </w:p>
    <w:p w14:paraId="308F9EAA" w14:textId="77777777" w:rsidR="00886568" w:rsidRDefault="00886568" w:rsidP="00886568">
      <w:r>
        <w:t xml:space="preserve">We may amend this section of the privacy notice at any time if there are further updates to the COPI notice and NHS response to COVID-19 cases. The date at the bottom of this section will be amended each time this notice is updated. </w:t>
      </w:r>
    </w:p>
    <w:p w14:paraId="7433A883" w14:textId="77777777" w:rsidR="00AD6059" w:rsidRDefault="00AD6059" w:rsidP="00DD2B61">
      <w:pPr>
        <w:spacing w:beforeAutospacing="0" w:afterAutospacing="0"/>
        <w:jc w:val="left"/>
        <w:rPr>
          <w:rFonts w:asciiTheme="minorHAnsi" w:hAnsiTheme="minorHAnsi" w:cstheme="minorHAnsi"/>
        </w:rPr>
      </w:pPr>
    </w:p>
    <w:p w14:paraId="3A1D1AEE" w14:textId="26A3EF38" w:rsidR="00752A1C" w:rsidRPr="004F0156" w:rsidRDefault="00752A1C" w:rsidP="00714C01">
      <w:pPr>
        <w:pStyle w:val="Heading1"/>
        <w:spacing w:before="0" w:after="0" w:afterAutospacing="0"/>
        <w:ind w:left="426"/>
        <w:rPr>
          <w:rFonts w:asciiTheme="minorHAnsi" w:hAnsiTheme="minorHAnsi" w:cstheme="minorHAnsi"/>
          <w:u w:val="single"/>
        </w:rPr>
      </w:pPr>
      <w:r w:rsidRPr="004F0156">
        <w:rPr>
          <w:rFonts w:asciiTheme="minorHAnsi" w:hAnsiTheme="minorHAnsi" w:cstheme="minorHAnsi"/>
          <w:lang w:val="en-GB"/>
        </w:rPr>
        <w:lastRenderedPageBreak/>
        <w:t xml:space="preserve"> </w:t>
      </w:r>
      <w:bookmarkStart w:id="65" w:name="_Toc138085650"/>
      <w:r w:rsidR="006D3A90" w:rsidRPr="009520FA">
        <w:rPr>
          <w:rFonts w:asciiTheme="minorHAnsi" w:hAnsiTheme="minorHAnsi" w:cstheme="minorHAnsi"/>
          <w:color w:val="0070C0"/>
          <w:lang w:val="en-GB"/>
        </w:rPr>
        <w:t>Information Commissioner</w:t>
      </w:r>
      <w:bookmarkEnd w:id="65"/>
    </w:p>
    <w:p w14:paraId="099EF8ED" w14:textId="77777777" w:rsidR="00752A1C" w:rsidRPr="004F0156" w:rsidRDefault="00752A1C" w:rsidP="00DD2B61">
      <w:pPr>
        <w:pStyle w:val="BodyText"/>
        <w:spacing w:before="0" w:after="0"/>
        <w:rPr>
          <w:rFonts w:asciiTheme="minorHAnsi" w:hAnsiTheme="minorHAnsi" w:cstheme="minorHAnsi"/>
        </w:rPr>
      </w:pPr>
    </w:p>
    <w:p w14:paraId="5902E362" w14:textId="2BDEFBFD" w:rsidR="00DD2B61" w:rsidRP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Should you have any concerns about how your information is managed at the GP practice, please contact the Practice Manager.</w:t>
      </w:r>
    </w:p>
    <w:p w14:paraId="5EDA0B61" w14:textId="54592DBE" w:rsid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If you are still unhappy following a review by the GP practice, you have a right to lodge a complaint with a supervisory authority: You have a right to complain to the UK supervisory Authority as below.</w:t>
      </w:r>
    </w:p>
    <w:p w14:paraId="6DF36DD7"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Wycliffe house</w:t>
      </w:r>
    </w:p>
    <w:p w14:paraId="2EC9B6A2"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Water Lane</w:t>
      </w:r>
    </w:p>
    <w:p w14:paraId="0B70437D"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Wilmslow</w:t>
      </w:r>
    </w:p>
    <w:p w14:paraId="6CD9D5B1"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Cheshire</w:t>
      </w:r>
    </w:p>
    <w:p w14:paraId="7BE7EBD8" w14:textId="40ADD708"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SK9 5AF</w:t>
      </w:r>
    </w:p>
    <w:p w14:paraId="0B4FCA1D"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Tel: 01625 545745</w:t>
      </w:r>
    </w:p>
    <w:p w14:paraId="1E973A22" w14:textId="35B4F810" w:rsidR="00C440F8" w:rsidRPr="00C440F8" w:rsidRDefault="00C440F8" w:rsidP="00DD2B61">
      <w:pPr>
        <w:pStyle w:val="BodyText"/>
        <w:spacing w:after="0"/>
        <w:rPr>
          <w:rFonts w:asciiTheme="minorHAnsi" w:hAnsiTheme="minorHAnsi" w:cstheme="minorHAnsi"/>
          <w:b/>
          <w:bCs/>
          <w:color w:val="1DB093"/>
          <w:lang w:val="en-GB"/>
        </w:rPr>
      </w:pPr>
      <w:hyperlink r:id="rId60" w:history="1">
        <w:r w:rsidRPr="00C440F8">
          <w:rPr>
            <w:rStyle w:val="Hyperlink"/>
            <w:rFonts w:asciiTheme="minorHAnsi" w:hAnsiTheme="minorHAnsi" w:cstheme="minorHAnsi"/>
            <w:b/>
            <w:bCs/>
            <w:color w:val="1DB093"/>
            <w:lang w:val="en-GB"/>
          </w:rPr>
          <w:t>https://ico.org.uk/</w:t>
        </w:r>
      </w:hyperlink>
    </w:p>
    <w:p w14:paraId="5170BB82" w14:textId="2CED16FA" w:rsidR="00DD2B61" w:rsidRP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If you are happy for your data to be extracted and used for the purposes described in this privacy notice, then you do not need to do anything. If you have any concerns about how your data is shared, then please contact the Practice Manager</w:t>
      </w:r>
      <w:r w:rsidR="001A676D">
        <w:rPr>
          <w:rFonts w:asciiTheme="minorHAnsi" w:hAnsiTheme="minorHAnsi" w:cstheme="minorHAnsi"/>
          <w:lang w:val="en-GB"/>
        </w:rPr>
        <w:t>.</w:t>
      </w:r>
    </w:p>
    <w:p w14:paraId="479A2A33" w14:textId="4E8962C7" w:rsidR="00752A1C" w:rsidRDefault="00DD2B61" w:rsidP="00DD2B61">
      <w:pPr>
        <w:pStyle w:val="BodyText"/>
        <w:spacing w:after="0"/>
        <w:rPr>
          <w:rStyle w:val="Hyperlink"/>
          <w:rFonts w:asciiTheme="minorHAnsi" w:hAnsiTheme="minorHAnsi" w:cstheme="minorHAnsi"/>
          <w:color w:val="1DB093"/>
          <w:lang w:val="en-GB"/>
        </w:rPr>
      </w:pPr>
      <w:r w:rsidRPr="00DD2B61">
        <w:rPr>
          <w:rFonts w:asciiTheme="minorHAnsi" w:hAnsiTheme="minorHAnsi" w:cstheme="minorHAnsi"/>
          <w:lang w:val="en-GB"/>
        </w:rPr>
        <w:t>If you would like to know more about your rights in respect of the personal data we hold about you, please contact the Data Protection Officer</w:t>
      </w:r>
      <w:hyperlink r:id="rId61" w:history="1"/>
      <w:r w:rsidR="00F7716A" w:rsidRPr="00F7716A">
        <w:rPr>
          <w:rStyle w:val="Hyperlink"/>
          <w:rFonts w:asciiTheme="minorHAnsi" w:hAnsiTheme="minorHAnsi" w:cstheme="minorHAnsi"/>
          <w:color w:val="auto"/>
          <w:u w:val="none"/>
          <w:lang w:val="en-GB"/>
        </w:rPr>
        <w:t xml:space="preserve">, </w:t>
      </w:r>
      <w:r w:rsidR="00F7716A" w:rsidRPr="00F7716A">
        <w:rPr>
          <w:rFonts w:asciiTheme="minorHAnsi" w:hAnsiTheme="minorHAnsi" w:cstheme="minorHAnsi"/>
          <w:color w:val="auto"/>
          <w:lang w:val="en-GB" w:eastAsia="en-US"/>
        </w:rPr>
        <w:t xml:space="preserve">Caroline </w:t>
      </w:r>
      <w:r w:rsidR="00F7716A">
        <w:rPr>
          <w:rFonts w:asciiTheme="minorHAnsi" w:hAnsiTheme="minorHAnsi" w:cstheme="minorHAnsi"/>
          <w:lang w:val="en-GB" w:eastAsia="en-US"/>
        </w:rPr>
        <w:t>Dominey-Strange.</w:t>
      </w:r>
    </w:p>
    <w:p w14:paraId="249EA10A" w14:textId="77777777" w:rsidR="001A676D" w:rsidRPr="004F0156" w:rsidRDefault="001A676D" w:rsidP="00DD2B61">
      <w:pPr>
        <w:pStyle w:val="BodyText"/>
        <w:spacing w:after="0"/>
        <w:rPr>
          <w:rFonts w:asciiTheme="minorHAnsi" w:hAnsiTheme="minorHAnsi" w:cstheme="minorHAnsi"/>
          <w:lang w:val="en-GB"/>
        </w:rPr>
      </w:pPr>
    </w:p>
    <w:p w14:paraId="52E5B012" w14:textId="03DB2E98" w:rsidR="00752A1C" w:rsidRPr="009520FA" w:rsidRDefault="00752A1C"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66" w:name="_Toc138085651"/>
      <w:r w:rsidR="001A676D" w:rsidRPr="009520FA">
        <w:rPr>
          <w:rFonts w:asciiTheme="minorHAnsi" w:hAnsiTheme="minorHAnsi" w:cstheme="minorHAnsi"/>
          <w:color w:val="0070C0"/>
          <w:lang w:val="en-GB"/>
        </w:rPr>
        <w:t>Our Practice We</w:t>
      </w:r>
      <w:r w:rsidR="000B0A7E" w:rsidRPr="009520FA">
        <w:rPr>
          <w:rFonts w:asciiTheme="minorHAnsi" w:hAnsiTheme="minorHAnsi" w:cstheme="minorHAnsi"/>
          <w:color w:val="0070C0"/>
          <w:lang w:val="en-GB"/>
        </w:rPr>
        <w:t>bsite</w:t>
      </w:r>
      <w:bookmarkEnd w:id="66"/>
    </w:p>
    <w:p w14:paraId="2DE5205F" w14:textId="1A5063D2" w:rsidR="00752A1C" w:rsidRDefault="00E07C98" w:rsidP="006E3E19">
      <w:pPr>
        <w:pStyle w:val="BodyText"/>
        <w:rPr>
          <w:lang w:val="en-GB"/>
        </w:rPr>
      </w:pPr>
      <w:r w:rsidRPr="00E07C98">
        <w:rPr>
          <w:lang w:val="en-GB"/>
        </w:rPr>
        <w:t>The only website this Privacy Notice applies to is the Surgery’s website. If you use a link to any other website from the Surgery’s website, then you will need to read their respective privacy notice. We take no responsibility (legal or otherwise) for the content of other websites.</w:t>
      </w:r>
    </w:p>
    <w:p w14:paraId="14E18372" w14:textId="4CC896B5" w:rsidR="00752A1C" w:rsidRPr="004F0156" w:rsidRDefault="00752A1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67" w:name="_Toc138085652"/>
      <w:r w:rsidR="00B16960" w:rsidRPr="009520FA">
        <w:rPr>
          <w:rFonts w:asciiTheme="minorHAnsi" w:hAnsiTheme="minorHAnsi" w:cstheme="minorHAnsi"/>
          <w:color w:val="0070C0"/>
          <w:lang w:val="en-GB"/>
        </w:rPr>
        <w:t>Security</w:t>
      </w:r>
      <w:bookmarkEnd w:id="67"/>
    </w:p>
    <w:p w14:paraId="45FF74E6" w14:textId="7B8549F9" w:rsidR="004022F0" w:rsidRDefault="004022F0" w:rsidP="00DD2B61">
      <w:pPr>
        <w:pStyle w:val="BodyText"/>
        <w:spacing w:before="0" w:after="0"/>
        <w:rPr>
          <w:rFonts w:asciiTheme="minorHAnsi" w:hAnsiTheme="minorHAnsi" w:cstheme="minorHAnsi"/>
          <w:lang w:val="en-GB"/>
        </w:rPr>
      </w:pPr>
      <w:r w:rsidRPr="004022F0">
        <w:rPr>
          <w:rFonts w:asciiTheme="minorHAnsi" w:hAnsiTheme="minorHAnsi" w:cstheme="minorHAnsi"/>
          <w:lang w:val="en-GB"/>
        </w:rPr>
        <w:t>We take the security of your information very seriously and we do everything we can to ensure that your information is always protected and secure. We regularly update our processes and systems, and we also ensure that our staff are properly trained. We also carry out assessments and audits of the information that we hold about you and make sure that if we provide any other services, we carry out proper assessments and security reviews.</w:t>
      </w:r>
    </w:p>
    <w:p w14:paraId="63DCE3E7" w14:textId="4E7B261E" w:rsidR="00752A1C" w:rsidRPr="004F0156" w:rsidRDefault="00752A1C"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68" w:name="_Toc138085653"/>
      <w:r w:rsidR="003F6D93" w:rsidRPr="009520FA">
        <w:rPr>
          <w:rFonts w:asciiTheme="minorHAnsi" w:hAnsiTheme="minorHAnsi" w:cstheme="minorHAnsi"/>
          <w:color w:val="0070C0"/>
          <w:lang w:val="en-GB"/>
        </w:rPr>
        <w:t>Data Storage</w:t>
      </w:r>
      <w:bookmarkEnd w:id="68"/>
    </w:p>
    <w:p w14:paraId="695FCDAA" w14:textId="78E8F019" w:rsidR="0097057C" w:rsidRDefault="00D71F63" w:rsidP="00D43DCE">
      <w:pPr>
        <w:pStyle w:val="BodyText"/>
        <w:spacing w:after="0"/>
        <w:rPr>
          <w:rFonts w:asciiTheme="minorHAnsi" w:hAnsiTheme="minorHAnsi" w:cstheme="minorHAnsi"/>
          <w:lang w:val="en-GB"/>
        </w:rPr>
      </w:pPr>
      <w:r w:rsidRPr="00D71F63">
        <w:rPr>
          <w:rFonts w:asciiTheme="minorHAnsi" w:hAnsiTheme="minorHAnsi" w:cstheme="minorHAnsi"/>
          <w:lang w:val="en-GB"/>
        </w:rPr>
        <w:t>NHS Digital sub-contract Amazon Web Services (AWS) to store your patient data. We have been informed that the data will always remain in the UK and will be fully encrypted both in transit and at rest. We have further been advised that AWS offers the very highest levels of security and support. The Practice do not have any influence over how the data is stored as this is decided centrally by NHS Digital.</w:t>
      </w:r>
    </w:p>
    <w:p w14:paraId="1B4FEDF0" w14:textId="6467D798" w:rsidR="00AF4B54" w:rsidRDefault="00AF4B54" w:rsidP="00D43DCE">
      <w:pPr>
        <w:pStyle w:val="BodyText"/>
        <w:spacing w:after="0"/>
        <w:rPr>
          <w:rFonts w:asciiTheme="minorHAnsi" w:hAnsiTheme="minorHAnsi" w:cstheme="minorHAnsi"/>
          <w:lang w:val="en-GB"/>
        </w:rPr>
      </w:pPr>
    </w:p>
    <w:p w14:paraId="7EC6C007" w14:textId="77777777" w:rsidR="00AF4B54" w:rsidRPr="00D43DCE" w:rsidRDefault="00AF4B54" w:rsidP="00D43DCE">
      <w:pPr>
        <w:pStyle w:val="BodyText"/>
        <w:spacing w:after="0"/>
        <w:rPr>
          <w:rFonts w:asciiTheme="minorHAnsi" w:hAnsiTheme="minorHAnsi" w:cstheme="minorHAnsi"/>
          <w:lang w:val="en-GB"/>
        </w:rPr>
      </w:pPr>
    </w:p>
    <w:p w14:paraId="1B61E507" w14:textId="77777777" w:rsidR="0097057C" w:rsidRPr="009520FA" w:rsidRDefault="0097057C" w:rsidP="009520FA">
      <w:pPr>
        <w:pStyle w:val="Heading1"/>
        <w:pBdr>
          <w:bottom w:val="single" w:sz="4" w:space="0" w:color="000000"/>
        </w:pBdr>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69" w:name="_Toc138085654"/>
      <w:r w:rsidRPr="009520FA">
        <w:rPr>
          <w:rFonts w:asciiTheme="minorHAnsi" w:hAnsiTheme="minorHAnsi" w:cstheme="minorHAnsi"/>
          <w:color w:val="0070C0"/>
          <w:lang w:val="en-GB"/>
        </w:rPr>
        <w:t>If English isn’t your first language</w:t>
      </w:r>
      <w:bookmarkEnd w:id="69"/>
    </w:p>
    <w:p w14:paraId="3D9155B3" w14:textId="077A33EF" w:rsidR="00886568" w:rsidRDefault="0097057C" w:rsidP="0097057C">
      <w:pPr>
        <w:pStyle w:val="BodyText"/>
        <w:spacing w:after="0"/>
        <w:rPr>
          <w:rFonts w:asciiTheme="minorHAnsi" w:hAnsiTheme="minorHAnsi" w:cstheme="minorHAnsi"/>
          <w:lang w:val="en-GB" w:eastAsia="en-US"/>
        </w:rPr>
      </w:pPr>
      <w:r w:rsidRPr="002F0E7F">
        <w:rPr>
          <w:rFonts w:asciiTheme="minorHAnsi" w:hAnsiTheme="minorHAnsi" w:cstheme="minorHAnsi"/>
          <w:lang w:val="en-GB" w:eastAsia="en-US"/>
        </w:rPr>
        <w:t>If English is not your first language you can request a translation of this Privacy Notice. Please contact our Data Protection Officer.</w:t>
      </w:r>
    </w:p>
    <w:p w14:paraId="76271A82" w14:textId="77777777" w:rsidR="00AF4B54" w:rsidRPr="002F0E7F" w:rsidRDefault="00AF4B54" w:rsidP="0097057C">
      <w:pPr>
        <w:pStyle w:val="BodyText"/>
        <w:spacing w:after="0"/>
        <w:rPr>
          <w:rFonts w:asciiTheme="minorHAnsi" w:hAnsiTheme="minorHAnsi" w:cstheme="minorHAnsi"/>
          <w:lang w:val="en-GB" w:eastAsia="en-US"/>
        </w:rPr>
      </w:pPr>
    </w:p>
    <w:p w14:paraId="4836E4B1" w14:textId="77777777" w:rsidR="0097057C" w:rsidRPr="009520FA" w:rsidRDefault="0097057C"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lastRenderedPageBreak/>
        <w:t xml:space="preserve"> </w:t>
      </w:r>
      <w:bookmarkStart w:id="70" w:name="_Toc138085655"/>
      <w:r w:rsidRPr="009520FA">
        <w:rPr>
          <w:rFonts w:asciiTheme="minorHAnsi" w:hAnsiTheme="minorHAnsi" w:cstheme="minorHAnsi"/>
          <w:color w:val="0070C0"/>
          <w:lang w:val="en-GB"/>
        </w:rPr>
        <w:t>Cookies</w:t>
      </w:r>
      <w:bookmarkEnd w:id="70"/>
    </w:p>
    <w:p w14:paraId="245DEE27" w14:textId="25B0743C" w:rsidR="0097057C" w:rsidRDefault="0097057C" w:rsidP="0097057C">
      <w:pPr>
        <w:pStyle w:val="BodyText"/>
        <w:spacing w:after="0"/>
        <w:rPr>
          <w:rFonts w:asciiTheme="minorHAnsi" w:hAnsiTheme="minorHAnsi" w:cstheme="minorHAnsi"/>
          <w:lang w:val="en-GB"/>
        </w:rPr>
      </w:pPr>
      <w:r w:rsidRPr="00B16960">
        <w:rPr>
          <w:rFonts w:asciiTheme="minorHAnsi" w:hAnsiTheme="minorHAnsi" w:cstheme="minorHAnsi"/>
          <w:lang w:val="en-GB"/>
        </w:rPr>
        <w:t>The Surgery’s website uses cookies. For more information on which cookies, we use and how we use them, please contact our Data Protection Officer.</w:t>
      </w:r>
    </w:p>
    <w:p w14:paraId="7D67F7D0" w14:textId="77777777" w:rsidR="00E23784" w:rsidRPr="009520FA" w:rsidRDefault="00E23784" w:rsidP="0097057C">
      <w:pPr>
        <w:pStyle w:val="BodyText"/>
        <w:spacing w:after="0"/>
        <w:rPr>
          <w:rFonts w:asciiTheme="minorHAnsi" w:hAnsiTheme="minorHAnsi" w:cstheme="minorHAnsi"/>
          <w:color w:val="0070C0"/>
          <w:lang w:val="en-GB"/>
        </w:rPr>
      </w:pPr>
    </w:p>
    <w:p w14:paraId="4286058A" w14:textId="77777777" w:rsidR="0097057C" w:rsidRPr="009520FA" w:rsidRDefault="0097057C"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71" w:name="_Toc138085656"/>
      <w:r w:rsidRPr="009520FA">
        <w:rPr>
          <w:rFonts w:asciiTheme="minorHAnsi" w:hAnsiTheme="minorHAnsi" w:cstheme="minorHAnsi"/>
          <w:color w:val="0070C0"/>
          <w:lang w:val="en-GB"/>
        </w:rPr>
        <w:t>Security</w:t>
      </w:r>
      <w:bookmarkEnd w:id="71"/>
    </w:p>
    <w:p w14:paraId="3B08A8DC" w14:textId="7E892BBB" w:rsidR="00ED4C2E" w:rsidRDefault="0097057C" w:rsidP="009F3644">
      <w:pPr>
        <w:pStyle w:val="BodyText"/>
        <w:spacing w:before="0" w:after="0"/>
        <w:rPr>
          <w:rFonts w:asciiTheme="minorHAnsi" w:hAnsiTheme="minorHAnsi" w:cstheme="minorHAnsi"/>
          <w:lang w:val="en-GB"/>
        </w:rPr>
      </w:pPr>
      <w:r w:rsidRPr="004022F0">
        <w:rPr>
          <w:rFonts w:asciiTheme="minorHAnsi" w:hAnsiTheme="minorHAnsi" w:cstheme="minorHAnsi"/>
          <w:lang w:val="en-GB"/>
        </w:rPr>
        <w:t>We take the security of your information very seriously and we do everything we can to ensure that your information is always protected and secure. We regularly update our processes and systems, and we also ensure that our staff are properly trained. We also carry out assessments and audits of the information that we hold about you and make sure that if we provide any other services, we carry out proper assessments and security reviews.</w:t>
      </w:r>
    </w:p>
    <w:p w14:paraId="6F5FAB21" w14:textId="77777777" w:rsidR="009F3644" w:rsidRPr="00B16960" w:rsidRDefault="009F3644" w:rsidP="009F3644">
      <w:pPr>
        <w:pStyle w:val="BodyText"/>
        <w:spacing w:before="0" w:after="0"/>
        <w:rPr>
          <w:rFonts w:asciiTheme="minorHAnsi" w:hAnsiTheme="minorHAnsi" w:cstheme="minorHAnsi"/>
          <w:lang w:val="en-GB"/>
        </w:rPr>
      </w:pPr>
    </w:p>
    <w:p w14:paraId="417E2A45" w14:textId="2C49DADC" w:rsidR="00E20A16" w:rsidRPr="009520FA" w:rsidRDefault="00E20A16"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72" w:name="_Toc138085657"/>
      <w:r w:rsidR="00317353" w:rsidRPr="009520FA">
        <w:rPr>
          <w:rFonts w:asciiTheme="minorHAnsi" w:hAnsiTheme="minorHAnsi" w:cstheme="minorHAnsi"/>
          <w:color w:val="0070C0"/>
          <w:lang w:val="en-GB"/>
        </w:rPr>
        <w:t>Last Updated</w:t>
      </w:r>
      <w:bookmarkEnd w:id="72"/>
    </w:p>
    <w:p w14:paraId="1C3B0230" w14:textId="389C0CD4" w:rsidR="00E20A16" w:rsidRDefault="000D5626" w:rsidP="00317353">
      <w:pPr>
        <w:pStyle w:val="BodyText"/>
        <w:spacing w:before="0" w:after="0"/>
        <w:rPr>
          <w:lang w:val="en-GB"/>
        </w:rPr>
      </w:pPr>
      <w:r>
        <w:rPr>
          <w:lang w:val="en-GB"/>
        </w:rPr>
        <w:t>This Privacy Notice was last updated</w:t>
      </w:r>
      <w:r w:rsidR="00FF0B06">
        <w:rPr>
          <w:lang w:val="en-GB"/>
        </w:rPr>
        <w:t xml:space="preserve"> </w:t>
      </w:r>
      <w:r w:rsidR="00C6475B">
        <w:rPr>
          <w:lang w:val="en-GB"/>
        </w:rPr>
        <w:t>March 2026.</w:t>
      </w:r>
    </w:p>
    <w:sectPr w:rsidR="00E20A16">
      <w:headerReference w:type="default" r:id="rId62"/>
      <w:footerReference w:type="default" r:id="rId63"/>
      <w:pgSz w:w="11906" w:h="16838"/>
      <w:pgMar w:top="1418" w:right="1418" w:bottom="1418" w:left="1418" w:header="567" w:footer="567"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0FB8C8" w14:textId="77777777" w:rsidR="00E53C0B" w:rsidRDefault="00E53C0B">
      <w:r>
        <w:separator/>
      </w:r>
    </w:p>
  </w:endnote>
  <w:endnote w:type="continuationSeparator" w:id="0">
    <w:p w14:paraId="5CC54CF3" w14:textId="77777777" w:rsidR="00E53C0B" w:rsidRDefault="00E53C0B">
      <w:r>
        <w:continuationSeparator/>
      </w:r>
    </w:p>
  </w:endnote>
  <w:endnote w:type="continuationNotice" w:id="1">
    <w:p w14:paraId="04B9BB09" w14:textId="77777777" w:rsidR="00E53C0B" w:rsidRDefault="00E53C0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iberation Sans">
    <w:altName w:val="Arial"/>
    <w:charset w:val="00"/>
    <w:family w:val="swiss"/>
    <w:pitch w:val="variable"/>
  </w:font>
  <w:font w:name="Microsoft YaHei">
    <w:panose1 w:val="020B0503020204020204"/>
    <w:charset w:val="86"/>
    <w:family w:val="swiss"/>
    <w:pitch w:val="variable"/>
    <w:sig w:usb0="80000287" w:usb1="2ACF3C50" w:usb2="00000016" w:usb3="00000000" w:csb0="0004001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701504" w14:textId="6167E4B5" w:rsidR="003211CC" w:rsidRDefault="003211CC" w:rsidP="009D0BDD">
    <w:pPr>
      <w:pStyle w:val="Footer"/>
      <w:tabs>
        <w:tab w:val="left" w:pos="4052"/>
        <w:tab w:val="right" w:pos="9070"/>
      </w:tabs>
      <w:jc w:val="righ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5620A1" w14:textId="6DD6AC1E" w:rsidR="00666B32" w:rsidRPr="00142408" w:rsidRDefault="00142408" w:rsidP="00142408">
    <w:pPr>
      <w:pStyle w:val="Footer"/>
    </w:pPr>
    <w:r>
      <w:rPr>
        <w:i/>
        <w:iCs/>
        <w:noProof/>
        <w:color w:val="1F497D"/>
        <w:lang w:val="en-US"/>
      </w:rPr>
      <w:drawing>
        <wp:anchor distT="0" distB="0" distL="114300" distR="114300" simplePos="0" relativeHeight="251658240" behindDoc="0" locked="0" layoutInCell="1" allowOverlap="1" wp14:anchorId="5F95D9D5" wp14:editId="35F118C6">
          <wp:simplePos x="0" y="0"/>
          <wp:positionH relativeFrom="column">
            <wp:posOffset>4251277</wp:posOffset>
          </wp:positionH>
          <wp:positionV relativeFrom="paragraph">
            <wp:posOffset>-13648</wp:posOffset>
          </wp:positionV>
          <wp:extent cx="2295525" cy="625350"/>
          <wp:effectExtent l="0" t="0" r="0" b="3810"/>
          <wp:wrapNone/>
          <wp:docPr id="34" name="Picture 34"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2295525" cy="625350"/>
                  </a:xfrm>
                  <a:prstGeom prst="rect">
                    <a:avLst/>
                  </a:prstGeom>
                  <a:noFill/>
                  <a:ln>
                    <a:noFill/>
                  </a:ln>
                </pic:spPr>
              </pic:pic>
            </a:graphicData>
          </a:graphic>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596AF" w14:textId="7EFF8724" w:rsidR="00666B32" w:rsidRPr="00AD6059" w:rsidRDefault="00886568" w:rsidP="00886568">
    <w:pPr>
      <w:pStyle w:val="Footer"/>
      <w:tabs>
        <w:tab w:val="left" w:pos="6570"/>
        <w:tab w:val="right" w:pos="9070"/>
      </w:tabs>
      <w:jc w:val="left"/>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959ECE" w14:textId="77777777" w:rsidR="00E53C0B" w:rsidRDefault="00E53C0B">
      <w:r>
        <w:separator/>
      </w:r>
    </w:p>
  </w:footnote>
  <w:footnote w:type="continuationSeparator" w:id="0">
    <w:p w14:paraId="18CB2C48" w14:textId="77777777" w:rsidR="00E53C0B" w:rsidRDefault="00E53C0B">
      <w:r>
        <w:continuationSeparator/>
      </w:r>
    </w:p>
  </w:footnote>
  <w:footnote w:type="continuationNotice" w:id="1">
    <w:p w14:paraId="3CBB30D0" w14:textId="77777777" w:rsidR="00E53C0B" w:rsidRDefault="00E53C0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9B65DD" w14:textId="537DF5A3" w:rsidR="00F57DC3" w:rsidRPr="009574BD" w:rsidRDefault="00542526" w:rsidP="009574BD">
    <w:pPr>
      <w:pStyle w:val="Header"/>
      <w:rPr>
        <w:lang w:val="en-GB"/>
      </w:rPr>
    </w:pPr>
    <w:r>
      <w:rPr>
        <w:noProof/>
      </w:rPr>
      <w:drawing>
        <wp:anchor distT="0" distB="0" distL="114300" distR="114300" simplePos="0" relativeHeight="251659265" behindDoc="1" locked="0" layoutInCell="1" allowOverlap="1" wp14:anchorId="3EFF121A" wp14:editId="7E66C978">
          <wp:simplePos x="0" y="0"/>
          <wp:positionH relativeFrom="margin">
            <wp:align>center</wp:align>
          </wp:positionH>
          <wp:positionV relativeFrom="paragraph">
            <wp:posOffset>-217170</wp:posOffset>
          </wp:positionV>
          <wp:extent cx="1097280" cy="762000"/>
          <wp:effectExtent l="0" t="0" r="7620" b="0"/>
          <wp:wrapTight wrapText="bothSides">
            <wp:wrapPolygon edited="0">
              <wp:start x="8625" y="0"/>
              <wp:lineTo x="6375" y="1620"/>
              <wp:lineTo x="4875" y="4860"/>
              <wp:lineTo x="4875" y="8640"/>
              <wp:lineTo x="0" y="14580"/>
              <wp:lineTo x="0" y="21060"/>
              <wp:lineTo x="21375" y="21060"/>
              <wp:lineTo x="21375" y="14580"/>
              <wp:lineTo x="16500" y="8640"/>
              <wp:lineTo x="16875" y="6480"/>
              <wp:lineTo x="15750" y="2700"/>
              <wp:lineTo x="13875" y="0"/>
              <wp:lineTo x="8625" y="0"/>
            </wp:wrapPolygon>
          </wp:wrapTight>
          <wp:docPr id="8365468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97280" cy="76200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A156E" w14:textId="668EF8DC" w:rsidR="00666B32" w:rsidRPr="005A4DBD" w:rsidRDefault="005A4DBD" w:rsidP="005E3249">
    <w:pPr>
      <w:pStyle w:val="Header"/>
      <w:tabs>
        <w:tab w:val="clear" w:pos="4680"/>
        <w:tab w:val="clear" w:pos="9360"/>
        <w:tab w:val="center" w:pos="4535"/>
      </w:tabs>
      <w:spacing w:before="100" w:after="100"/>
    </w:pPr>
    <w:r>
      <w:t>PRACTICE LOGO</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C13E31" w14:textId="23ECC308" w:rsidR="00666B32" w:rsidRPr="00542526" w:rsidRDefault="00542526" w:rsidP="00542526">
    <w:pPr>
      <w:pStyle w:val="Header"/>
    </w:pPr>
    <w:r>
      <w:rPr>
        <w:noProof/>
      </w:rPr>
      <w:drawing>
        <wp:anchor distT="0" distB="0" distL="114300" distR="114300" simplePos="0" relativeHeight="251660289" behindDoc="1" locked="0" layoutInCell="1" allowOverlap="1" wp14:anchorId="4D02CD1E" wp14:editId="0FDF09A6">
          <wp:simplePos x="0" y="0"/>
          <wp:positionH relativeFrom="margin">
            <wp:align>center</wp:align>
          </wp:positionH>
          <wp:positionV relativeFrom="paragraph">
            <wp:posOffset>-226695</wp:posOffset>
          </wp:positionV>
          <wp:extent cx="1095375" cy="762000"/>
          <wp:effectExtent l="0" t="0" r="9525" b="0"/>
          <wp:wrapTight wrapText="bothSides">
            <wp:wrapPolygon edited="0">
              <wp:start x="8640" y="0"/>
              <wp:lineTo x="6762" y="1080"/>
              <wp:lineTo x="4883" y="5940"/>
              <wp:lineTo x="4883" y="8640"/>
              <wp:lineTo x="0" y="15120"/>
              <wp:lineTo x="0" y="21060"/>
              <wp:lineTo x="21412" y="21060"/>
              <wp:lineTo x="21412" y="15120"/>
              <wp:lineTo x="16529" y="8640"/>
              <wp:lineTo x="16904" y="6480"/>
              <wp:lineTo x="15777" y="2700"/>
              <wp:lineTo x="13899" y="0"/>
              <wp:lineTo x="8640" y="0"/>
            </wp:wrapPolygon>
          </wp:wrapTight>
          <wp:docPr id="342773738" name="Picture 1" descr="A picture containing text, graphics, font, graphic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773738" name="Picture 1" descr="A picture containing text, graphics, font, graphic design&#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95375" cy="7620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141F8"/>
    <w:multiLevelType w:val="multilevel"/>
    <w:tmpl w:val="F4643B0A"/>
    <w:lvl w:ilvl="0">
      <w:start w:val="1"/>
      <w:numFmt w:val="decimal"/>
      <w:pStyle w:val="Heading1"/>
      <w:lvlText w:val="%1"/>
      <w:lvlJc w:val="left"/>
      <w:pPr>
        <w:tabs>
          <w:tab w:val="num" w:pos="0"/>
        </w:tabs>
        <w:ind w:left="1152" w:hanging="432"/>
      </w:pPr>
      <w:rPr>
        <w:color w:val="0070C0"/>
      </w:rPr>
    </w:lvl>
    <w:lvl w:ilvl="1">
      <w:start w:val="1"/>
      <w:numFmt w:val="decimal"/>
      <w:lvlText w:val="%1.%2"/>
      <w:lvlJc w:val="left"/>
      <w:pPr>
        <w:tabs>
          <w:tab w:val="num" w:pos="0"/>
        </w:tabs>
        <w:ind w:left="576" w:hanging="576"/>
      </w:pPr>
      <w:rPr>
        <w:color w:val="0070C0"/>
      </w:rPr>
    </w:lvl>
    <w:lvl w:ilvl="2">
      <w:start w:val="1"/>
      <w:numFmt w:val="decimal"/>
      <w:lvlText w:val="%1.%2.%3"/>
      <w:lvlJc w:val="left"/>
      <w:pPr>
        <w:tabs>
          <w:tab w:val="num" w:pos="0"/>
        </w:tabs>
        <w:ind w:left="720" w:hanging="720"/>
      </w:pPr>
    </w:lvl>
    <w:lvl w:ilvl="3">
      <w:start w:val="1"/>
      <w:numFmt w:val="decimal"/>
      <w:lvlText w:val="%1.%2.%3.%4"/>
      <w:lvlJc w:val="left"/>
      <w:pPr>
        <w:tabs>
          <w:tab w:val="num" w:pos="0"/>
        </w:tabs>
        <w:ind w:left="864" w:hanging="864"/>
      </w:pPr>
    </w:lvl>
    <w:lvl w:ilvl="4">
      <w:start w:val="1"/>
      <w:numFmt w:val="decimal"/>
      <w:lvlText w:val="%1.%2.%3.%4.%5"/>
      <w:lvlJc w:val="left"/>
      <w:pPr>
        <w:tabs>
          <w:tab w:val="num" w:pos="0"/>
        </w:tabs>
        <w:ind w:left="1008" w:hanging="1008"/>
      </w:pPr>
    </w:lvl>
    <w:lvl w:ilvl="5">
      <w:start w:val="1"/>
      <w:numFmt w:val="decimal"/>
      <w:lvlText w:val="%1.%2.%3.%4.%5.%6"/>
      <w:lvlJc w:val="left"/>
      <w:pPr>
        <w:tabs>
          <w:tab w:val="num" w:pos="0"/>
        </w:tabs>
        <w:ind w:left="1152" w:hanging="1152"/>
      </w:pPr>
    </w:lvl>
    <w:lvl w:ilvl="6">
      <w:start w:val="1"/>
      <w:numFmt w:val="decimal"/>
      <w:lvlText w:val="%1.%2.%3.%4.%5.%6.%7"/>
      <w:lvlJc w:val="left"/>
      <w:pPr>
        <w:tabs>
          <w:tab w:val="num" w:pos="0"/>
        </w:tabs>
        <w:ind w:left="1296" w:hanging="1296"/>
      </w:pPr>
    </w:lvl>
    <w:lvl w:ilvl="7">
      <w:start w:val="1"/>
      <w:numFmt w:val="decimal"/>
      <w:lvlText w:val="%1.%2.%3.%4.%5.%6.%7.%8"/>
      <w:lvlJc w:val="left"/>
      <w:pPr>
        <w:tabs>
          <w:tab w:val="num" w:pos="0"/>
        </w:tabs>
        <w:ind w:left="1440" w:hanging="1440"/>
      </w:pPr>
    </w:lvl>
    <w:lvl w:ilvl="8">
      <w:start w:val="1"/>
      <w:numFmt w:val="decimal"/>
      <w:lvlText w:val="%1.%2.%3.%4.%5.%6.%7.%8.%9"/>
      <w:lvlJc w:val="left"/>
      <w:pPr>
        <w:tabs>
          <w:tab w:val="num" w:pos="0"/>
        </w:tabs>
        <w:ind w:left="1584" w:hanging="1584"/>
      </w:pPr>
    </w:lvl>
  </w:abstractNum>
  <w:abstractNum w:abstractNumId="1" w15:restartNumberingAfterBreak="0">
    <w:nsid w:val="09757561"/>
    <w:multiLevelType w:val="hybridMultilevel"/>
    <w:tmpl w:val="97CACE06"/>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B569FA"/>
    <w:multiLevelType w:val="multilevel"/>
    <w:tmpl w:val="F4A88F0A"/>
    <w:lvl w:ilvl="0">
      <w:start w:val="1"/>
      <w:numFmt w:val="bullet"/>
      <w:pStyle w:val="Bullet"/>
      <w:lvlText w:val=""/>
      <w:lvlJc w:val="left"/>
      <w:pPr>
        <w:tabs>
          <w:tab w:val="num" w:pos="0"/>
        </w:tabs>
        <w:ind w:left="2061" w:hanging="360"/>
      </w:pPr>
      <w:rPr>
        <w:rFonts w:ascii="Symbol" w:hAnsi="Symbol" w:cs="Symbol" w:hint="default"/>
      </w:rPr>
    </w:lvl>
    <w:lvl w:ilvl="1">
      <w:start w:val="1"/>
      <w:numFmt w:val="bullet"/>
      <w:lvlText w:val="o"/>
      <w:lvlJc w:val="left"/>
      <w:pPr>
        <w:tabs>
          <w:tab w:val="num" w:pos="0"/>
        </w:tabs>
        <w:ind w:left="2781" w:hanging="360"/>
      </w:pPr>
      <w:rPr>
        <w:rFonts w:ascii="Courier New" w:hAnsi="Courier New" w:cs="Courier New" w:hint="default"/>
      </w:rPr>
    </w:lvl>
    <w:lvl w:ilvl="2">
      <w:start w:val="1"/>
      <w:numFmt w:val="bullet"/>
      <w:lvlText w:val=""/>
      <w:lvlJc w:val="left"/>
      <w:pPr>
        <w:tabs>
          <w:tab w:val="num" w:pos="0"/>
        </w:tabs>
        <w:ind w:left="3501" w:hanging="360"/>
      </w:pPr>
      <w:rPr>
        <w:rFonts w:ascii="Wingdings" w:hAnsi="Wingdings" w:cs="Wingdings" w:hint="default"/>
      </w:rPr>
    </w:lvl>
    <w:lvl w:ilvl="3">
      <w:start w:val="1"/>
      <w:numFmt w:val="bullet"/>
      <w:lvlText w:val=""/>
      <w:lvlJc w:val="left"/>
      <w:pPr>
        <w:tabs>
          <w:tab w:val="num" w:pos="0"/>
        </w:tabs>
        <w:ind w:left="4221" w:hanging="360"/>
      </w:pPr>
      <w:rPr>
        <w:rFonts w:ascii="Symbol" w:hAnsi="Symbol" w:cs="Symbol" w:hint="default"/>
      </w:rPr>
    </w:lvl>
    <w:lvl w:ilvl="4">
      <w:start w:val="1"/>
      <w:numFmt w:val="bullet"/>
      <w:lvlText w:val="o"/>
      <w:lvlJc w:val="left"/>
      <w:pPr>
        <w:tabs>
          <w:tab w:val="num" w:pos="0"/>
        </w:tabs>
        <w:ind w:left="4941" w:hanging="360"/>
      </w:pPr>
      <w:rPr>
        <w:rFonts w:ascii="Courier New" w:hAnsi="Courier New" w:cs="Courier New" w:hint="default"/>
      </w:rPr>
    </w:lvl>
    <w:lvl w:ilvl="5">
      <w:start w:val="1"/>
      <w:numFmt w:val="bullet"/>
      <w:lvlText w:val=""/>
      <w:lvlJc w:val="left"/>
      <w:pPr>
        <w:tabs>
          <w:tab w:val="num" w:pos="0"/>
        </w:tabs>
        <w:ind w:left="5661" w:hanging="360"/>
      </w:pPr>
      <w:rPr>
        <w:rFonts w:ascii="Wingdings" w:hAnsi="Wingdings" w:cs="Wingdings" w:hint="default"/>
      </w:rPr>
    </w:lvl>
    <w:lvl w:ilvl="6">
      <w:start w:val="1"/>
      <w:numFmt w:val="bullet"/>
      <w:lvlText w:val=""/>
      <w:lvlJc w:val="left"/>
      <w:pPr>
        <w:tabs>
          <w:tab w:val="num" w:pos="0"/>
        </w:tabs>
        <w:ind w:left="6381" w:hanging="360"/>
      </w:pPr>
      <w:rPr>
        <w:rFonts w:ascii="Symbol" w:hAnsi="Symbol" w:cs="Symbol" w:hint="default"/>
      </w:rPr>
    </w:lvl>
    <w:lvl w:ilvl="7">
      <w:start w:val="1"/>
      <w:numFmt w:val="bullet"/>
      <w:lvlText w:val="o"/>
      <w:lvlJc w:val="left"/>
      <w:pPr>
        <w:tabs>
          <w:tab w:val="num" w:pos="0"/>
        </w:tabs>
        <w:ind w:left="7101" w:hanging="360"/>
      </w:pPr>
      <w:rPr>
        <w:rFonts w:ascii="Courier New" w:hAnsi="Courier New" w:cs="Courier New" w:hint="default"/>
      </w:rPr>
    </w:lvl>
    <w:lvl w:ilvl="8">
      <w:start w:val="1"/>
      <w:numFmt w:val="bullet"/>
      <w:lvlText w:val=""/>
      <w:lvlJc w:val="left"/>
      <w:pPr>
        <w:tabs>
          <w:tab w:val="num" w:pos="0"/>
        </w:tabs>
        <w:ind w:left="7821" w:hanging="360"/>
      </w:pPr>
      <w:rPr>
        <w:rFonts w:ascii="Wingdings" w:hAnsi="Wingdings" w:cs="Wingdings" w:hint="default"/>
      </w:rPr>
    </w:lvl>
  </w:abstractNum>
  <w:abstractNum w:abstractNumId="3" w15:restartNumberingAfterBreak="0">
    <w:nsid w:val="14E30F21"/>
    <w:multiLevelType w:val="hybridMultilevel"/>
    <w:tmpl w:val="49BAD1C6"/>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8036381"/>
    <w:multiLevelType w:val="hybridMultilevel"/>
    <w:tmpl w:val="602C0258"/>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FD017D9"/>
    <w:multiLevelType w:val="hybridMultilevel"/>
    <w:tmpl w:val="0770983C"/>
    <w:lvl w:ilvl="0" w:tplc="FB7EA906">
      <w:start w:val="4"/>
      <w:numFmt w:val="bullet"/>
      <w:lvlText w:val="•"/>
      <w:lvlJc w:val="left"/>
      <w:pPr>
        <w:ind w:left="1290" w:hanging="570"/>
      </w:pPr>
      <w:rPr>
        <w:rFonts w:ascii="Calibri" w:eastAsia="Calibri" w:hAnsi="Calibri" w:cs="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26DE529C"/>
    <w:multiLevelType w:val="hybridMultilevel"/>
    <w:tmpl w:val="BD282F5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7A75C19"/>
    <w:multiLevelType w:val="hybridMultilevel"/>
    <w:tmpl w:val="CB843F3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9210CDC"/>
    <w:multiLevelType w:val="hybridMultilevel"/>
    <w:tmpl w:val="1FA44C0E"/>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97C43F3"/>
    <w:multiLevelType w:val="multilevel"/>
    <w:tmpl w:val="E4BC7C16"/>
    <w:lvl w:ilvl="0">
      <w:start w:val="1"/>
      <w:numFmt w:val="upperLetter"/>
      <w:pStyle w:val="AnnexBodyText"/>
      <w:suff w:val="space"/>
      <w:lvlText w:val="ANNEX %1"/>
      <w:lvlJc w:val="left"/>
      <w:pPr>
        <w:tabs>
          <w:tab w:val="num" w:pos="0"/>
        </w:tabs>
        <w:ind w:left="6238" w:hanging="567"/>
      </w:pPr>
      <w:rPr>
        <w:color w:val="00B050"/>
      </w:rPr>
    </w:lvl>
    <w:lvl w:ilvl="1">
      <w:start w:val="1"/>
      <w:numFmt w:val="decimal"/>
      <w:lvlText w:val="%1.%2"/>
      <w:lvlJc w:val="left"/>
      <w:pPr>
        <w:tabs>
          <w:tab w:val="num" w:pos="0"/>
        </w:tabs>
        <w:ind w:left="851" w:hanging="851"/>
      </w:pPr>
    </w:lvl>
    <w:lvl w:ilvl="2">
      <w:start w:val="1"/>
      <w:numFmt w:val="decimal"/>
      <w:lvlText w:val="%1.%2.%3"/>
      <w:lvlJc w:val="left"/>
      <w:pPr>
        <w:tabs>
          <w:tab w:val="num" w:pos="0"/>
        </w:tabs>
        <w:ind w:left="851" w:hanging="851"/>
      </w:pPr>
      <w:rPr>
        <w:b/>
        <w:sz w:val="24"/>
      </w:rPr>
    </w:lvl>
    <w:lvl w:ilvl="3">
      <w:start w:val="1"/>
      <w:numFmt w:val="decimal"/>
      <w:lvlText w:val="%1.%2.%3.%4"/>
      <w:lvlJc w:val="left"/>
      <w:pPr>
        <w:tabs>
          <w:tab w:val="num" w:pos="0"/>
        </w:tabs>
        <w:ind w:left="567" w:hanging="567"/>
      </w:pPr>
    </w:lvl>
    <w:lvl w:ilvl="4">
      <w:start w:val="1"/>
      <w:numFmt w:val="decimal"/>
      <w:lvlText w:val="%1.%2.%3.%4.%5"/>
      <w:lvlJc w:val="left"/>
      <w:pPr>
        <w:tabs>
          <w:tab w:val="num" w:pos="0"/>
        </w:tabs>
        <w:ind w:left="567" w:hanging="567"/>
      </w:pPr>
    </w:lvl>
    <w:lvl w:ilvl="5">
      <w:start w:val="1"/>
      <w:numFmt w:val="decimal"/>
      <w:lvlText w:val="%1.%2.%3.%4.%5.%6"/>
      <w:lvlJc w:val="left"/>
      <w:pPr>
        <w:tabs>
          <w:tab w:val="num" w:pos="0"/>
        </w:tabs>
        <w:ind w:left="567" w:hanging="567"/>
      </w:pPr>
    </w:lvl>
    <w:lvl w:ilvl="6">
      <w:start w:val="1"/>
      <w:numFmt w:val="decimal"/>
      <w:lvlText w:val="%1.%2.%3.%4.%5.%6.%7"/>
      <w:lvlJc w:val="left"/>
      <w:pPr>
        <w:tabs>
          <w:tab w:val="num" w:pos="0"/>
        </w:tabs>
        <w:ind w:left="567" w:hanging="567"/>
      </w:pPr>
    </w:lvl>
    <w:lvl w:ilvl="7">
      <w:start w:val="1"/>
      <w:numFmt w:val="decimal"/>
      <w:lvlText w:val="%1.%2.%3.%4.%5.%6.%7.%8"/>
      <w:lvlJc w:val="left"/>
      <w:pPr>
        <w:tabs>
          <w:tab w:val="num" w:pos="0"/>
        </w:tabs>
        <w:ind w:left="567" w:hanging="567"/>
      </w:pPr>
    </w:lvl>
    <w:lvl w:ilvl="8">
      <w:start w:val="1"/>
      <w:numFmt w:val="decimal"/>
      <w:lvlText w:val="%1.%2.%3.%4.%5.%6.%7.%8.%9"/>
      <w:lvlJc w:val="left"/>
      <w:pPr>
        <w:tabs>
          <w:tab w:val="num" w:pos="0"/>
        </w:tabs>
        <w:ind w:left="567" w:hanging="567"/>
      </w:pPr>
    </w:lvl>
  </w:abstractNum>
  <w:abstractNum w:abstractNumId="10" w15:restartNumberingAfterBreak="0">
    <w:nsid w:val="2B410FF8"/>
    <w:multiLevelType w:val="hybridMultilevel"/>
    <w:tmpl w:val="B67680E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5291B9C"/>
    <w:multiLevelType w:val="hybridMultilevel"/>
    <w:tmpl w:val="A8067E7C"/>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A2F5CEE"/>
    <w:multiLevelType w:val="hybridMultilevel"/>
    <w:tmpl w:val="9FB8EF40"/>
    <w:lvl w:ilvl="0" w:tplc="FB7EA906">
      <w:start w:val="4"/>
      <w:numFmt w:val="bullet"/>
      <w:lvlText w:val="•"/>
      <w:lvlJc w:val="left"/>
      <w:pPr>
        <w:ind w:left="930" w:hanging="570"/>
      </w:pPr>
      <w:rPr>
        <w:rFonts w:ascii="Calibri" w:eastAsia="Calibr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B590F1E"/>
    <w:multiLevelType w:val="multilevel"/>
    <w:tmpl w:val="391C5EB0"/>
    <w:lvl w:ilvl="0">
      <w:start w:val="1"/>
      <w:numFmt w:val="decimal"/>
      <w:lvlText w:val="%1"/>
      <w:lvlJc w:val="left"/>
      <w:pPr>
        <w:tabs>
          <w:tab w:val="num" w:pos="0"/>
        </w:tabs>
        <w:ind w:left="1152" w:hanging="432"/>
      </w:pPr>
    </w:lvl>
    <w:lvl w:ilvl="1">
      <w:start w:val="1"/>
      <w:numFmt w:val="decimal"/>
      <w:pStyle w:val="Heading2"/>
      <w:lvlText w:val="%1.%2"/>
      <w:lvlJc w:val="left"/>
      <w:pPr>
        <w:tabs>
          <w:tab w:val="num" w:pos="0"/>
        </w:tabs>
        <w:ind w:left="576" w:hanging="576"/>
      </w:pPr>
    </w:lvl>
    <w:lvl w:ilvl="2">
      <w:start w:val="1"/>
      <w:numFmt w:val="decimal"/>
      <w:pStyle w:val="Heading3"/>
      <w:lvlText w:val="%1.%2.%3"/>
      <w:lvlJc w:val="left"/>
      <w:pPr>
        <w:tabs>
          <w:tab w:val="num" w:pos="0"/>
        </w:tabs>
        <w:ind w:left="720" w:hanging="720"/>
      </w:pPr>
    </w:lvl>
    <w:lvl w:ilvl="3">
      <w:start w:val="1"/>
      <w:numFmt w:val="decimal"/>
      <w:pStyle w:val="Heading4"/>
      <w:lvlText w:val="%1.%2.%3.%4"/>
      <w:lvlJc w:val="left"/>
      <w:pPr>
        <w:tabs>
          <w:tab w:val="num" w:pos="0"/>
        </w:tabs>
        <w:ind w:left="864" w:hanging="864"/>
      </w:pPr>
    </w:lvl>
    <w:lvl w:ilvl="4">
      <w:start w:val="1"/>
      <w:numFmt w:val="decimal"/>
      <w:pStyle w:val="Heading5"/>
      <w:lvlText w:val="%1.%2.%3.%4.%5"/>
      <w:lvlJc w:val="left"/>
      <w:pPr>
        <w:tabs>
          <w:tab w:val="num" w:pos="0"/>
        </w:tabs>
        <w:ind w:left="1008" w:hanging="1008"/>
      </w:pPr>
    </w:lvl>
    <w:lvl w:ilvl="5">
      <w:start w:val="1"/>
      <w:numFmt w:val="decimal"/>
      <w:pStyle w:val="Heading6"/>
      <w:lvlText w:val="%1.%2.%3.%4.%5.%6"/>
      <w:lvlJc w:val="left"/>
      <w:pPr>
        <w:tabs>
          <w:tab w:val="num" w:pos="0"/>
        </w:tabs>
        <w:ind w:left="1152" w:hanging="1152"/>
      </w:pPr>
    </w:lvl>
    <w:lvl w:ilvl="6">
      <w:start w:val="1"/>
      <w:numFmt w:val="decimal"/>
      <w:pStyle w:val="Heading7"/>
      <w:lvlText w:val="%1.%2.%3.%4.%5.%6.%7"/>
      <w:lvlJc w:val="left"/>
      <w:pPr>
        <w:tabs>
          <w:tab w:val="num" w:pos="0"/>
        </w:tabs>
        <w:ind w:left="1296" w:hanging="1296"/>
      </w:pPr>
    </w:lvl>
    <w:lvl w:ilvl="7">
      <w:start w:val="1"/>
      <w:numFmt w:val="decimal"/>
      <w:pStyle w:val="Heading8"/>
      <w:lvlText w:val="%1.%2.%3.%4.%5.%6.%7.%8"/>
      <w:lvlJc w:val="left"/>
      <w:pPr>
        <w:tabs>
          <w:tab w:val="num" w:pos="0"/>
        </w:tabs>
        <w:ind w:left="1440" w:hanging="1440"/>
      </w:pPr>
    </w:lvl>
    <w:lvl w:ilvl="8">
      <w:start w:val="1"/>
      <w:numFmt w:val="decimal"/>
      <w:pStyle w:val="Heading9"/>
      <w:lvlText w:val="%1.%2.%3.%4.%5.%6.%7.%8.%9"/>
      <w:lvlJc w:val="left"/>
      <w:pPr>
        <w:tabs>
          <w:tab w:val="num" w:pos="0"/>
        </w:tabs>
        <w:ind w:left="1584" w:hanging="1584"/>
      </w:pPr>
    </w:lvl>
  </w:abstractNum>
  <w:abstractNum w:abstractNumId="14" w15:restartNumberingAfterBreak="0">
    <w:nsid w:val="3C4A1A3F"/>
    <w:multiLevelType w:val="hybridMultilevel"/>
    <w:tmpl w:val="354272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4860399"/>
    <w:multiLevelType w:val="multilevel"/>
    <w:tmpl w:val="7214EFE8"/>
    <w:lvl w:ilvl="0">
      <w:start w:val="1"/>
      <w:numFmt w:val="upperRoman"/>
      <w:pStyle w:val="AppendixTitle"/>
      <w:suff w:val="space"/>
      <w:lvlText w:val="Appendix %1"/>
      <w:lvlJc w:val="left"/>
      <w:rPr>
        <w:rFonts w:cs="Times New Roman"/>
        <w:bCs w:val="0"/>
        <w:i w:val="0"/>
        <w:iCs w:val="0"/>
        <w:caps w:val="0"/>
        <w:smallCaps w:val="0"/>
        <w:strike w:val="0"/>
        <w:dstrike w:val="0"/>
        <w:vanish w:val="0"/>
        <w:color w:val="000000"/>
        <w:spacing w:val="0"/>
        <w:kern w:val="0"/>
        <w:position w:val="0"/>
        <w:sz w:val="2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0"/>
        </w:tabs>
        <w:ind w:left="851" w:hanging="851"/>
      </w:pPr>
    </w:lvl>
    <w:lvl w:ilvl="2">
      <w:start w:val="1"/>
      <w:numFmt w:val="decimal"/>
      <w:lvlText w:val="%1.%2.%3"/>
      <w:lvlJc w:val="left"/>
      <w:pPr>
        <w:tabs>
          <w:tab w:val="num" w:pos="0"/>
        </w:tabs>
        <w:ind w:left="851" w:hanging="851"/>
      </w:pPr>
      <w:rPr>
        <w:b w:val="0"/>
      </w:rPr>
    </w:lvl>
    <w:lvl w:ilvl="3">
      <w:start w:val="1"/>
      <w:numFmt w:val="decimal"/>
      <w:lvlText w:val="%1.%2.%3.%4"/>
      <w:lvlJc w:val="left"/>
      <w:pPr>
        <w:tabs>
          <w:tab w:val="num" w:pos="0"/>
        </w:tabs>
        <w:ind w:left="567" w:hanging="567"/>
      </w:pPr>
    </w:lvl>
    <w:lvl w:ilvl="4">
      <w:start w:val="1"/>
      <w:numFmt w:val="decimal"/>
      <w:lvlText w:val="%1.%2.%3.%4.%5"/>
      <w:lvlJc w:val="left"/>
      <w:pPr>
        <w:tabs>
          <w:tab w:val="num" w:pos="0"/>
        </w:tabs>
        <w:ind w:left="567" w:hanging="567"/>
      </w:pPr>
    </w:lvl>
    <w:lvl w:ilvl="5">
      <w:start w:val="1"/>
      <w:numFmt w:val="decimal"/>
      <w:lvlText w:val="%1.%2.%3.%4.%5.%6"/>
      <w:lvlJc w:val="left"/>
      <w:pPr>
        <w:tabs>
          <w:tab w:val="num" w:pos="0"/>
        </w:tabs>
        <w:ind w:left="567" w:hanging="567"/>
      </w:pPr>
    </w:lvl>
    <w:lvl w:ilvl="6">
      <w:start w:val="1"/>
      <w:numFmt w:val="decimal"/>
      <w:lvlText w:val="%1.%2.%3.%4.%5.%6.%7"/>
      <w:lvlJc w:val="left"/>
      <w:pPr>
        <w:tabs>
          <w:tab w:val="num" w:pos="0"/>
        </w:tabs>
        <w:ind w:left="567" w:hanging="567"/>
      </w:pPr>
    </w:lvl>
    <w:lvl w:ilvl="7">
      <w:start w:val="1"/>
      <w:numFmt w:val="decimal"/>
      <w:lvlText w:val="%1.%2.%3.%4.%5.%6.%7.%8"/>
      <w:lvlJc w:val="left"/>
      <w:pPr>
        <w:tabs>
          <w:tab w:val="num" w:pos="0"/>
        </w:tabs>
        <w:ind w:left="567" w:hanging="567"/>
      </w:pPr>
    </w:lvl>
    <w:lvl w:ilvl="8">
      <w:start w:val="1"/>
      <w:numFmt w:val="decimal"/>
      <w:lvlText w:val="%1.%2.%3.%4.%5.%6.%7.%8.%9"/>
      <w:lvlJc w:val="left"/>
      <w:pPr>
        <w:tabs>
          <w:tab w:val="num" w:pos="0"/>
        </w:tabs>
        <w:ind w:left="567" w:hanging="567"/>
      </w:pPr>
    </w:lvl>
  </w:abstractNum>
  <w:abstractNum w:abstractNumId="16" w15:restartNumberingAfterBreak="0">
    <w:nsid w:val="4B205329"/>
    <w:multiLevelType w:val="hybridMultilevel"/>
    <w:tmpl w:val="05A633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BFE254E"/>
    <w:multiLevelType w:val="hybridMultilevel"/>
    <w:tmpl w:val="F790F0B0"/>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DA912A0"/>
    <w:multiLevelType w:val="hybridMultilevel"/>
    <w:tmpl w:val="5E566504"/>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FCB4961"/>
    <w:multiLevelType w:val="hybridMultilevel"/>
    <w:tmpl w:val="A1E2EB9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33242C3"/>
    <w:multiLevelType w:val="multilevel"/>
    <w:tmpl w:val="E6222440"/>
    <w:lvl w:ilvl="0">
      <w:start w:val="1"/>
      <w:numFmt w:val="lowerRoman"/>
      <w:pStyle w:val="Number"/>
      <w:lvlText w:val="%1."/>
      <w:lvlJc w:val="right"/>
      <w:pPr>
        <w:tabs>
          <w:tab w:val="num" w:pos="0"/>
        </w:tabs>
        <w:ind w:left="1571" w:hanging="360"/>
      </w:pPr>
    </w:lvl>
    <w:lvl w:ilvl="1">
      <w:start w:val="1"/>
      <w:numFmt w:val="lowerLetter"/>
      <w:lvlText w:val="%2."/>
      <w:lvlJc w:val="left"/>
      <w:pPr>
        <w:tabs>
          <w:tab w:val="num" w:pos="0"/>
        </w:tabs>
        <w:ind w:left="2291" w:hanging="360"/>
      </w:pPr>
    </w:lvl>
    <w:lvl w:ilvl="2">
      <w:start w:val="1"/>
      <w:numFmt w:val="lowerRoman"/>
      <w:lvlText w:val="%3."/>
      <w:lvlJc w:val="right"/>
      <w:pPr>
        <w:tabs>
          <w:tab w:val="num" w:pos="0"/>
        </w:tabs>
        <w:ind w:left="3011" w:hanging="180"/>
      </w:pPr>
    </w:lvl>
    <w:lvl w:ilvl="3">
      <w:start w:val="1"/>
      <w:numFmt w:val="decimal"/>
      <w:lvlText w:val="%4."/>
      <w:lvlJc w:val="left"/>
      <w:pPr>
        <w:tabs>
          <w:tab w:val="num" w:pos="0"/>
        </w:tabs>
        <w:ind w:left="3731" w:hanging="360"/>
      </w:pPr>
    </w:lvl>
    <w:lvl w:ilvl="4">
      <w:start w:val="1"/>
      <w:numFmt w:val="lowerLetter"/>
      <w:lvlText w:val="%5."/>
      <w:lvlJc w:val="left"/>
      <w:pPr>
        <w:tabs>
          <w:tab w:val="num" w:pos="0"/>
        </w:tabs>
        <w:ind w:left="4451" w:hanging="360"/>
      </w:pPr>
    </w:lvl>
    <w:lvl w:ilvl="5">
      <w:start w:val="1"/>
      <w:numFmt w:val="lowerRoman"/>
      <w:lvlText w:val="%6."/>
      <w:lvlJc w:val="right"/>
      <w:pPr>
        <w:tabs>
          <w:tab w:val="num" w:pos="0"/>
        </w:tabs>
        <w:ind w:left="5171" w:hanging="180"/>
      </w:pPr>
    </w:lvl>
    <w:lvl w:ilvl="6">
      <w:start w:val="1"/>
      <w:numFmt w:val="decimal"/>
      <w:lvlText w:val="%7."/>
      <w:lvlJc w:val="left"/>
      <w:pPr>
        <w:tabs>
          <w:tab w:val="num" w:pos="0"/>
        </w:tabs>
        <w:ind w:left="5891" w:hanging="360"/>
      </w:pPr>
    </w:lvl>
    <w:lvl w:ilvl="7">
      <w:start w:val="1"/>
      <w:numFmt w:val="lowerLetter"/>
      <w:lvlText w:val="%8."/>
      <w:lvlJc w:val="left"/>
      <w:pPr>
        <w:tabs>
          <w:tab w:val="num" w:pos="0"/>
        </w:tabs>
        <w:ind w:left="6611" w:hanging="360"/>
      </w:pPr>
    </w:lvl>
    <w:lvl w:ilvl="8">
      <w:start w:val="1"/>
      <w:numFmt w:val="lowerRoman"/>
      <w:lvlText w:val="%9."/>
      <w:lvlJc w:val="right"/>
      <w:pPr>
        <w:tabs>
          <w:tab w:val="num" w:pos="0"/>
        </w:tabs>
        <w:ind w:left="7331" w:hanging="180"/>
      </w:pPr>
    </w:lvl>
  </w:abstractNum>
  <w:abstractNum w:abstractNumId="21" w15:restartNumberingAfterBreak="0">
    <w:nsid w:val="63DA6DBD"/>
    <w:multiLevelType w:val="hybridMultilevel"/>
    <w:tmpl w:val="426A303C"/>
    <w:lvl w:ilvl="0" w:tplc="48180EBE">
      <w:start w:val="1"/>
      <w:numFmt w:val="decimal"/>
      <w:lvlText w:val="%1."/>
      <w:lvlJc w:val="left"/>
      <w:pPr>
        <w:ind w:left="930" w:hanging="570"/>
      </w:pPr>
      <w:rPr>
        <w:rFonts w:hint="default"/>
      </w:rPr>
    </w:lvl>
    <w:lvl w:ilvl="1" w:tplc="D9F2B976">
      <w:start w:val="1"/>
      <w:numFmt w:val="upp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6F22F74"/>
    <w:multiLevelType w:val="hybridMultilevel"/>
    <w:tmpl w:val="85F45418"/>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F462AF7"/>
    <w:multiLevelType w:val="hybridMultilevel"/>
    <w:tmpl w:val="EEF4C064"/>
    <w:lvl w:ilvl="0" w:tplc="0809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70757835"/>
    <w:multiLevelType w:val="hybridMultilevel"/>
    <w:tmpl w:val="A386B5E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B665D62"/>
    <w:multiLevelType w:val="hybridMultilevel"/>
    <w:tmpl w:val="CCD0F810"/>
    <w:lvl w:ilvl="0" w:tplc="94945A1E">
      <w:start w:val="1"/>
      <w:numFmt w:val="lowerLetter"/>
      <w:lvlText w:val="%1)"/>
      <w:lvlJc w:val="left"/>
      <w:pPr>
        <w:ind w:left="930" w:hanging="57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7EE317E8"/>
    <w:multiLevelType w:val="multilevel"/>
    <w:tmpl w:val="C3AAD34A"/>
    <w:lvl w:ilvl="0">
      <w:start w:val="1"/>
      <w:numFmt w:val="lowerLetter"/>
      <w:pStyle w:val="LetterList"/>
      <w:lvlText w:val="%1)"/>
      <w:lvlJc w:val="left"/>
      <w:pPr>
        <w:tabs>
          <w:tab w:val="num" w:pos="0"/>
        </w:tabs>
        <w:ind w:left="1004" w:hanging="360"/>
      </w:pPr>
    </w:lvl>
    <w:lvl w:ilvl="1">
      <w:start w:val="1"/>
      <w:numFmt w:val="bullet"/>
      <w:lvlText w:val="o"/>
      <w:lvlJc w:val="left"/>
      <w:pPr>
        <w:tabs>
          <w:tab w:val="num" w:pos="0"/>
        </w:tabs>
        <w:ind w:left="1724" w:hanging="360"/>
      </w:pPr>
      <w:rPr>
        <w:rFonts w:ascii="Courier New" w:hAnsi="Courier New" w:cs="Courier New" w:hint="default"/>
      </w:rPr>
    </w:lvl>
    <w:lvl w:ilvl="2">
      <w:start w:val="1"/>
      <w:numFmt w:val="bullet"/>
      <w:lvlText w:val=""/>
      <w:lvlJc w:val="left"/>
      <w:pPr>
        <w:tabs>
          <w:tab w:val="num" w:pos="0"/>
        </w:tabs>
        <w:ind w:left="2444" w:hanging="360"/>
      </w:pPr>
      <w:rPr>
        <w:rFonts w:ascii="Wingdings" w:hAnsi="Wingdings" w:cs="Wingdings" w:hint="default"/>
      </w:rPr>
    </w:lvl>
    <w:lvl w:ilvl="3">
      <w:start w:val="1"/>
      <w:numFmt w:val="bullet"/>
      <w:lvlText w:val=""/>
      <w:lvlJc w:val="left"/>
      <w:pPr>
        <w:tabs>
          <w:tab w:val="num" w:pos="0"/>
        </w:tabs>
        <w:ind w:left="3164" w:hanging="360"/>
      </w:pPr>
      <w:rPr>
        <w:rFonts w:ascii="Symbol" w:hAnsi="Symbol" w:cs="Symbol" w:hint="default"/>
      </w:rPr>
    </w:lvl>
    <w:lvl w:ilvl="4">
      <w:start w:val="1"/>
      <w:numFmt w:val="bullet"/>
      <w:lvlText w:val="o"/>
      <w:lvlJc w:val="left"/>
      <w:pPr>
        <w:tabs>
          <w:tab w:val="num" w:pos="0"/>
        </w:tabs>
        <w:ind w:left="3884" w:hanging="360"/>
      </w:pPr>
      <w:rPr>
        <w:rFonts w:ascii="Courier New" w:hAnsi="Courier New" w:cs="Courier New" w:hint="default"/>
      </w:rPr>
    </w:lvl>
    <w:lvl w:ilvl="5">
      <w:start w:val="1"/>
      <w:numFmt w:val="bullet"/>
      <w:lvlText w:val=""/>
      <w:lvlJc w:val="left"/>
      <w:pPr>
        <w:tabs>
          <w:tab w:val="num" w:pos="0"/>
        </w:tabs>
        <w:ind w:left="4604" w:hanging="360"/>
      </w:pPr>
      <w:rPr>
        <w:rFonts w:ascii="Wingdings" w:hAnsi="Wingdings" w:cs="Wingdings" w:hint="default"/>
      </w:rPr>
    </w:lvl>
    <w:lvl w:ilvl="6">
      <w:start w:val="1"/>
      <w:numFmt w:val="bullet"/>
      <w:lvlText w:val=""/>
      <w:lvlJc w:val="left"/>
      <w:pPr>
        <w:tabs>
          <w:tab w:val="num" w:pos="0"/>
        </w:tabs>
        <w:ind w:left="5324" w:hanging="360"/>
      </w:pPr>
      <w:rPr>
        <w:rFonts w:ascii="Symbol" w:hAnsi="Symbol" w:cs="Symbol" w:hint="default"/>
      </w:rPr>
    </w:lvl>
    <w:lvl w:ilvl="7">
      <w:start w:val="1"/>
      <w:numFmt w:val="bullet"/>
      <w:lvlText w:val="o"/>
      <w:lvlJc w:val="left"/>
      <w:pPr>
        <w:tabs>
          <w:tab w:val="num" w:pos="0"/>
        </w:tabs>
        <w:ind w:left="6044" w:hanging="360"/>
      </w:pPr>
      <w:rPr>
        <w:rFonts w:ascii="Courier New" w:hAnsi="Courier New" w:cs="Courier New" w:hint="default"/>
      </w:rPr>
    </w:lvl>
    <w:lvl w:ilvl="8">
      <w:start w:val="1"/>
      <w:numFmt w:val="bullet"/>
      <w:lvlText w:val=""/>
      <w:lvlJc w:val="left"/>
      <w:pPr>
        <w:tabs>
          <w:tab w:val="num" w:pos="0"/>
        </w:tabs>
        <w:ind w:left="6764" w:hanging="360"/>
      </w:pPr>
      <w:rPr>
        <w:rFonts w:ascii="Wingdings" w:hAnsi="Wingdings" w:cs="Wingdings" w:hint="default"/>
      </w:rPr>
    </w:lvl>
  </w:abstractNum>
  <w:num w:numId="1" w16cid:durableId="878786471">
    <w:abstractNumId w:val="13"/>
  </w:num>
  <w:num w:numId="2" w16cid:durableId="1723751603">
    <w:abstractNumId w:val="2"/>
  </w:num>
  <w:num w:numId="3" w16cid:durableId="1610159854">
    <w:abstractNumId w:val="26"/>
  </w:num>
  <w:num w:numId="4" w16cid:durableId="122967812">
    <w:abstractNumId w:val="9"/>
  </w:num>
  <w:num w:numId="5" w16cid:durableId="918103498">
    <w:abstractNumId w:val="20"/>
  </w:num>
  <w:num w:numId="6" w16cid:durableId="1418477366">
    <w:abstractNumId w:val="15"/>
  </w:num>
  <w:num w:numId="7" w16cid:durableId="134489261">
    <w:abstractNumId w:val="0"/>
  </w:num>
  <w:num w:numId="8" w16cid:durableId="2039694960">
    <w:abstractNumId w:val="0"/>
  </w:num>
  <w:num w:numId="9" w16cid:durableId="975066723">
    <w:abstractNumId w:val="0"/>
  </w:num>
  <w:num w:numId="10" w16cid:durableId="936786607">
    <w:abstractNumId w:val="0"/>
  </w:num>
  <w:num w:numId="11" w16cid:durableId="1058551714">
    <w:abstractNumId w:val="0"/>
  </w:num>
  <w:num w:numId="12" w16cid:durableId="67965226">
    <w:abstractNumId w:val="0"/>
  </w:num>
  <w:num w:numId="13" w16cid:durableId="1761558441">
    <w:abstractNumId w:val="0"/>
  </w:num>
  <w:num w:numId="14" w16cid:durableId="1896769437">
    <w:abstractNumId w:val="0"/>
  </w:num>
  <w:num w:numId="15" w16cid:durableId="606739087">
    <w:abstractNumId w:val="0"/>
  </w:num>
  <w:num w:numId="16" w16cid:durableId="1050345481">
    <w:abstractNumId w:val="0"/>
  </w:num>
  <w:num w:numId="17" w16cid:durableId="1775979260">
    <w:abstractNumId w:val="0"/>
  </w:num>
  <w:num w:numId="18" w16cid:durableId="704604311">
    <w:abstractNumId w:val="0"/>
  </w:num>
  <w:num w:numId="19" w16cid:durableId="376635836">
    <w:abstractNumId w:val="0"/>
  </w:num>
  <w:num w:numId="20" w16cid:durableId="1378431861">
    <w:abstractNumId w:val="0"/>
  </w:num>
  <w:num w:numId="21" w16cid:durableId="258103262">
    <w:abstractNumId w:val="0"/>
  </w:num>
  <w:num w:numId="22" w16cid:durableId="458231034">
    <w:abstractNumId w:val="0"/>
  </w:num>
  <w:num w:numId="23" w16cid:durableId="932082308">
    <w:abstractNumId w:val="16"/>
  </w:num>
  <w:num w:numId="24" w16cid:durableId="472064965">
    <w:abstractNumId w:val="14"/>
  </w:num>
  <w:num w:numId="25" w16cid:durableId="2051539243">
    <w:abstractNumId w:val="25"/>
  </w:num>
  <w:num w:numId="26" w16cid:durableId="1873495573">
    <w:abstractNumId w:val="17"/>
  </w:num>
  <w:num w:numId="27" w16cid:durableId="1290354674">
    <w:abstractNumId w:val="0"/>
    <w:lvlOverride w:ilvl="0">
      <w:startOverride w:val="1"/>
    </w:lvlOverride>
    <w:lvlOverride w:ilvl="1"/>
  </w:num>
  <w:num w:numId="28" w16cid:durableId="844632353">
    <w:abstractNumId w:val="22"/>
  </w:num>
  <w:num w:numId="29" w16cid:durableId="1996831820">
    <w:abstractNumId w:val="5"/>
  </w:num>
  <w:num w:numId="30" w16cid:durableId="1646279710">
    <w:abstractNumId w:val="21"/>
  </w:num>
  <w:num w:numId="31" w16cid:durableId="1450970574">
    <w:abstractNumId w:val="18"/>
  </w:num>
  <w:num w:numId="32" w16cid:durableId="804856643">
    <w:abstractNumId w:val="19"/>
  </w:num>
  <w:num w:numId="33" w16cid:durableId="236130678">
    <w:abstractNumId w:val="11"/>
  </w:num>
  <w:num w:numId="34" w16cid:durableId="96564719">
    <w:abstractNumId w:val="6"/>
  </w:num>
  <w:num w:numId="35" w16cid:durableId="1142776308">
    <w:abstractNumId w:val="12"/>
  </w:num>
  <w:num w:numId="36" w16cid:durableId="1330870999">
    <w:abstractNumId w:val="7"/>
  </w:num>
  <w:num w:numId="37" w16cid:durableId="1153527944">
    <w:abstractNumId w:val="10"/>
  </w:num>
  <w:num w:numId="38" w16cid:durableId="1545873050">
    <w:abstractNumId w:val="24"/>
  </w:num>
  <w:num w:numId="39" w16cid:durableId="981425911">
    <w:abstractNumId w:val="23"/>
  </w:num>
  <w:num w:numId="40" w16cid:durableId="832378634">
    <w:abstractNumId w:val="3"/>
  </w:num>
  <w:num w:numId="41" w16cid:durableId="1709524634">
    <w:abstractNumId w:val="4"/>
  </w:num>
  <w:num w:numId="42" w16cid:durableId="2127650407">
    <w:abstractNumId w:val="1"/>
  </w:num>
  <w:num w:numId="43" w16cid:durableId="640312763">
    <w:abstractNumId w:val="8"/>
  </w:num>
  <w:num w:numId="44" w16cid:durableId="1719082558">
    <w:abstractNumId w:val="0"/>
    <w:lvlOverride w:ilvl="0">
      <w:startOverride w:val="4"/>
    </w:lvlOverride>
    <w:lvlOverride w:ilvl="1">
      <w:startOverride w:val="14"/>
    </w:lvlOverride>
  </w:num>
  <w:num w:numId="45" w16cid:durableId="1842114251">
    <w:abstractNumId w:val="0"/>
    <w:lvlOverride w:ilvl="0">
      <w:startOverride w:val="4"/>
    </w:lvlOverride>
    <w:lvlOverride w:ilvl="1">
      <w:startOverride w:val="13"/>
    </w:lvlOverride>
  </w:num>
  <w:num w:numId="46" w16cid:durableId="482963833">
    <w:abstractNumId w:val="0"/>
    <w:lvlOverride w:ilvl="0">
      <w:startOverride w:val="4"/>
    </w:lvlOverride>
    <w:lvlOverride w:ilvl="1">
      <w:startOverride w:val="16"/>
    </w:lvlOverride>
  </w:num>
  <w:num w:numId="47" w16cid:durableId="1277954886">
    <w:abstractNumId w:val="0"/>
    <w:lvlOverride w:ilvl="0">
      <w:startOverride w:val="4"/>
    </w:lvlOverride>
    <w:lvlOverride w:ilvl="1">
      <w:startOverride w:val="18"/>
    </w:lvlOverride>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567"/>
  <w:autoHyphenation/>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66B32"/>
    <w:rsid w:val="0000464A"/>
    <w:rsid w:val="00004C2D"/>
    <w:rsid w:val="0000591A"/>
    <w:rsid w:val="00024E76"/>
    <w:rsid w:val="000365CC"/>
    <w:rsid w:val="00036DC4"/>
    <w:rsid w:val="00043F26"/>
    <w:rsid w:val="00050035"/>
    <w:rsid w:val="00055885"/>
    <w:rsid w:val="00055DA8"/>
    <w:rsid w:val="00056BC0"/>
    <w:rsid w:val="00071D1B"/>
    <w:rsid w:val="00077AC1"/>
    <w:rsid w:val="000A5A56"/>
    <w:rsid w:val="000B0A7E"/>
    <w:rsid w:val="000C1134"/>
    <w:rsid w:val="000C1404"/>
    <w:rsid w:val="000C1FBD"/>
    <w:rsid w:val="000C4D63"/>
    <w:rsid w:val="000C5330"/>
    <w:rsid w:val="000C5405"/>
    <w:rsid w:val="000D251C"/>
    <w:rsid w:val="000D5626"/>
    <w:rsid w:val="000D7A41"/>
    <w:rsid w:val="000E39C6"/>
    <w:rsid w:val="000F0034"/>
    <w:rsid w:val="000F2F6A"/>
    <w:rsid w:val="000F57B2"/>
    <w:rsid w:val="00100EBE"/>
    <w:rsid w:val="001068C1"/>
    <w:rsid w:val="0011354E"/>
    <w:rsid w:val="00113749"/>
    <w:rsid w:val="00122EBE"/>
    <w:rsid w:val="00133859"/>
    <w:rsid w:val="001372C4"/>
    <w:rsid w:val="00142408"/>
    <w:rsid w:val="001428C8"/>
    <w:rsid w:val="0014506C"/>
    <w:rsid w:val="00150986"/>
    <w:rsid w:val="0017300F"/>
    <w:rsid w:val="00173500"/>
    <w:rsid w:val="00176647"/>
    <w:rsid w:val="00177F2A"/>
    <w:rsid w:val="00177FE1"/>
    <w:rsid w:val="00187066"/>
    <w:rsid w:val="00190726"/>
    <w:rsid w:val="001A26B5"/>
    <w:rsid w:val="001A4588"/>
    <w:rsid w:val="001A5E2F"/>
    <w:rsid w:val="001A676D"/>
    <w:rsid w:val="001B55AD"/>
    <w:rsid w:val="001B68BB"/>
    <w:rsid w:val="001C66E4"/>
    <w:rsid w:val="001D1635"/>
    <w:rsid w:val="001D540F"/>
    <w:rsid w:val="001F181A"/>
    <w:rsid w:val="001F1E53"/>
    <w:rsid w:val="00203170"/>
    <w:rsid w:val="0020320E"/>
    <w:rsid w:val="00207906"/>
    <w:rsid w:val="0021089C"/>
    <w:rsid w:val="002143A1"/>
    <w:rsid w:val="00223792"/>
    <w:rsid w:val="00225D3B"/>
    <w:rsid w:val="002312CA"/>
    <w:rsid w:val="00236B27"/>
    <w:rsid w:val="00244FC6"/>
    <w:rsid w:val="00254B88"/>
    <w:rsid w:val="00262C8A"/>
    <w:rsid w:val="00263C94"/>
    <w:rsid w:val="002657A3"/>
    <w:rsid w:val="0026748A"/>
    <w:rsid w:val="00271A94"/>
    <w:rsid w:val="00292D7C"/>
    <w:rsid w:val="00293881"/>
    <w:rsid w:val="00293B1C"/>
    <w:rsid w:val="002A6D1D"/>
    <w:rsid w:val="002A6E0C"/>
    <w:rsid w:val="002C1EA6"/>
    <w:rsid w:val="002D2475"/>
    <w:rsid w:val="002F0E7F"/>
    <w:rsid w:val="002F24C5"/>
    <w:rsid w:val="002F3440"/>
    <w:rsid w:val="003039B6"/>
    <w:rsid w:val="00311887"/>
    <w:rsid w:val="00317353"/>
    <w:rsid w:val="003211CC"/>
    <w:rsid w:val="003219DE"/>
    <w:rsid w:val="00332CC0"/>
    <w:rsid w:val="0034059C"/>
    <w:rsid w:val="00341CE4"/>
    <w:rsid w:val="003534D8"/>
    <w:rsid w:val="00365010"/>
    <w:rsid w:val="00386125"/>
    <w:rsid w:val="00387CC9"/>
    <w:rsid w:val="00392B0C"/>
    <w:rsid w:val="003940FB"/>
    <w:rsid w:val="00394EEC"/>
    <w:rsid w:val="003A021B"/>
    <w:rsid w:val="003A1EE9"/>
    <w:rsid w:val="003A384C"/>
    <w:rsid w:val="003A3B0E"/>
    <w:rsid w:val="003A5577"/>
    <w:rsid w:val="003A7576"/>
    <w:rsid w:val="003B09F9"/>
    <w:rsid w:val="003C4BE6"/>
    <w:rsid w:val="003C6487"/>
    <w:rsid w:val="003C67CD"/>
    <w:rsid w:val="003C779B"/>
    <w:rsid w:val="003D0AE9"/>
    <w:rsid w:val="003D1C5D"/>
    <w:rsid w:val="003D2505"/>
    <w:rsid w:val="003D48FA"/>
    <w:rsid w:val="003D5EF4"/>
    <w:rsid w:val="003E368C"/>
    <w:rsid w:val="003E3C17"/>
    <w:rsid w:val="003F6D93"/>
    <w:rsid w:val="00401885"/>
    <w:rsid w:val="004022F0"/>
    <w:rsid w:val="00405A71"/>
    <w:rsid w:val="00411039"/>
    <w:rsid w:val="004133F5"/>
    <w:rsid w:val="00421B7A"/>
    <w:rsid w:val="00430F6D"/>
    <w:rsid w:val="00436617"/>
    <w:rsid w:val="00441386"/>
    <w:rsid w:val="0044214A"/>
    <w:rsid w:val="00443844"/>
    <w:rsid w:val="004551DA"/>
    <w:rsid w:val="00460A1D"/>
    <w:rsid w:val="00466B79"/>
    <w:rsid w:val="0047176F"/>
    <w:rsid w:val="00476116"/>
    <w:rsid w:val="00476684"/>
    <w:rsid w:val="00477933"/>
    <w:rsid w:val="004811CB"/>
    <w:rsid w:val="0048510D"/>
    <w:rsid w:val="0048597C"/>
    <w:rsid w:val="00490B18"/>
    <w:rsid w:val="004A25A7"/>
    <w:rsid w:val="004A3D99"/>
    <w:rsid w:val="004A6224"/>
    <w:rsid w:val="004B5E5F"/>
    <w:rsid w:val="004C1A5A"/>
    <w:rsid w:val="004D238A"/>
    <w:rsid w:val="004D4B03"/>
    <w:rsid w:val="004E48C1"/>
    <w:rsid w:val="004F0156"/>
    <w:rsid w:val="00526B79"/>
    <w:rsid w:val="00542526"/>
    <w:rsid w:val="00564EEC"/>
    <w:rsid w:val="00570FAD"/>
    <w:rsid w:val="00573C74"/>
    <w:rsid w:val="0057508C"/>
    <w:rsid w:val="00580EE4"/>
    <w:rsid w:val="005A4DBD"/>
    <w:rsid w:val="005A6030"/>
    <w:rsid w:val="005A6AF8"/>
    <w:rsid w:val="005B68C3"/>
    <w:rsid w:val="005C4216"/>
    <w:rsid w:val="005D0821"/>
    <w:rsid w:val="005D0F22"/>
    <w:rsid w:val="005D1339"/>
    <w:rsid w:val="005D318C"/>
    <w:rsid w:val="005D7574"/>
    <w:rsid w:val="005E040B"/>
    <w:rsid w:val="005E3249"/>
    <w:rsid w:val="005E430D"/>
    <w:rsid w:val="005E5A90"/>
    <w:rsid w:val="005F2641"/>
    <w:rsid w:val="005F2FF5"/>
    <w:rsid w:val="0060094C"/>
    <w:rsid w:val="00604BC0"/>
    <w:rsid w:val="00605C93"/>
    <w:rsid w:val="00606DD6"/>
    <w:rsid w:val="00607EFA"/>
    <w:rsid w:val="00627409"/>
    <w:rsid w:val="00632C50"/>
    <w:rsid w:val="00634ADC"/>
    <w:rsid w:val="0063525F"/>
    <w:rsid w:val="0063794C"/>
    <w:rsid w:val="00641129"/>
    <w:rsid w:val="00647BC5"/>
    <w:rsid w:val="00651136"/>
    <w:rsid w:val="00666B32"/>
    <w:rsid w:val="006672AF"/>
    <w:rsid w:val="00672466"/>
    <w:rsid w:val="00672BBD"/>
    <w:rsid w:val="006768A6"/>
    <w:rsid w:val="0068500F"/>
    <w:rsid w:val="00687DD5"/>
    <w:rsid w:val="0069453E"/>
    <w:rsid w:val="006A15F2"/>
    <w:rsid w:val="006C1C13"/>
    <w:rsid w:val="006C3C11"/>
    <w:rsid w:val="006C61B8"/>
    <w:rsid w:val="006C7B35"/>
    <w:rsid w:val="006D222E"/>
    <w:rsid w:val="006D2F00"/>
    <w:rsid w:val="006D3A90"/>
    <w:rsid w:val="006E07A4"/>
    <w:rsid w:val="006E155D"/>
    <w:rsid w:val="006E2573"/>
    <w:rsid w:val="006E3E19"/>
    <w:rsid w:val="006F0351"/>
    <w:rsid w:val="006F20E1"/>
    <w:rsid w:val="007003F1"/>
    <w:rsid w:val="00702A7A"/>
    <w:rsid w:val="00705364"/>
    <w:rsid w:val="00714C01"/>
    <w:rsid w:val="007245DC"/>
    <w:rsid w:val="007278EC"/>
    <w:rsid w:val="0073514B"/>
    <w:rsid w:val="0073611F"/>
    <w:rsid w:val="00736780"/>
    <w:rsid w:val="007419D9"/>
    <w:rsid w:val="007503B8"/>
    <w:rsid w:val="00751F98"/>
    <w:rsid w:val="00752A1C"/>
    <w:rsid w:val="0076261F"/>
    <w:rsid w:val="00763E70"/>
    <w:rsid w:val="00765732"/>
    <w:rsid w:val="00771A31"/>
    <w:rsid w:val="0077301D"/>
    <w:rsid w:val="00781B3B"/>
    <w:rsid w:val="00794296"/>
    <w:rsid w:val="007A23ED"/>
    <w:rsid w:val="007A43F7"/>
    <w:rsid w:val="007A7D43"/>
    <w:rsid w:val="007B0FB7"/>
    <w:rsid w:val="007B1F04"/>
    <w:rsid w:val="007B3303"/>
    <w:rsid w:val="007B6229"/>
    <w:rsid w:val="007C07A6"/>
    <w:rsid w:val="007D1AD6"/>
    <w:rsid w:val="007D5096"/>
    <w:rsid w:val="007E3B7A"/>
    <w:rsid w:val="007F03AB"/>
    <w:rsid w:val="007F1CB0"/>
    <w:rsid w:val="00802988"/>
    <w:rsid w:val="00816B71"/>
    <w:rsid w:val="0083052C"/>
    <w:rsid w:val="00831CA2"/>
    <w:rsid w:val="00831FB3"/>
    <w:rsid w:val="008337D0"/>
    <w:rsid w:val="00834D20"/>
    <w:rsid w:val="00843863"/>
    <w:rsid w:val="0086454B"/>
    <w:rsid w:val="00875843"/>
    <w:rsid w:val="0088524A"/>
    <w:rsid w:val="00886568"/>
    <w:rsid w:val="008869F5"/>
    <w:rsid w:val="00886F74"/>
    <w:rsid w:val="008A1889"/>
    <w:rsid w:val="008A34C3"/>
    <w:rsid w:val="008A74EE"/>
    <w:rsid w:val="008B4365"/>
    <w:rsid w:val="008B7270"/>
    <w:rsid w:val="008C42F5"/>
    <w:rsid w:val="008D0949"/>
    <w:rsid w:val="008D54B9"/>
    <w:rsid w:val="008D5512"/>
    <w:rsid w:val="008E16EB"/>
    <w:rsid w:val="008E1C40"/>
    <w:rsid w:val="008F0559"/>
    <w:rsid w:val="00900F68"/>
    <w:rsid w:val="00901FC2"/>
    <w:rsid w:val="00906ED0"/>
    <w:rsid w:val="009114C6"/>
    <w:rsid w:val="00911B88"/>
    <w:rsid w:val="0091349F"/>
    <w:rsid w:val="0091497D"/>
    <w:rsid w:val="00924D06"/>
    <w:rsid w:val="00925246"/>
    <w:rsid w:val="0092606B"/>
    <w:rsid w:val="00936965"/>
    <w:rsid w:val="00944A05"/>
    <w:rsid w:val="009478A9"/>
    <w:rsid w:val="009520FA"/>
    <w:rsid w:val="00952613"/>
    <w:rsid w:val="00955275"/>
    <w:rsid w:val="009574BD"/>
    <w:rsid w:val="00957B06"/>
    <w:rsid w:val="009674FA"/>
    <w:rsid w:val="0097057C"/>
    <w:rsid w:val="00987175"/>
    <w:rsid w:val="00994D8E"/>
    <w:rsid w:val="00996F16"/>
    <w:rsid w:val="009972E0"/>
    <w:rsid w:val="009A44AC"/>
    <w:rsid w:val="009A5D61"/>
    <w:rsid w:val="009B5903"/>
    <w:rsid w:val="009C2D4D"/>
    <w:rsid w:val="009D0BDD"/>
    <w:rsid w:val="009D4001"/>
    <w:rsid w:val="009D5482"/>
    <w:rsid w:val="009E1446"/>
    <w:rsid w:val="009E7B75"/>
    <w:rsid w:val="009F139D"/>
    <w:rsid w:val="009F2546"/>
    <w:rsid w:val="009F265F"/>
    <w:rsid w:val="009F3644"/>
    <w:rsid w:val="00A022F4"/>
    <w:rsid w:val="00A06821"/>
    <w:rsid w:val="00A11BBA"/>
    <w:rsid w:val="00A1327B"/>
    <w:rsid w:val="00A13B3E"/>
    <w:rsid w:val="00A13EAF"/>
    <w:rsid w:val="00A24782"/>
    <w:rsid w:val="00A3578E"/>
    <w:rsid w:val="00A43F29"/>
    <w:rsid w:val="00A50216"/>
    <w:rsid w:val="00A52D5D"/>
    <w:rsid w:val="00A6250E"/>
    <w:rsid w:val="00A70C6D"/>
    <w:rsid w:val="00A75257"/>
    <w:rsid w:val="00A822BE"/>
    <w:rsid w:val="00A9387D"/>
    <w:rsid w:val="00A95E66"/>
    <w:rsid w:val="00AA7A54"/>
    <w:rsid w:val="00AB2E21"/>
    <w:rsid w:val="00AB31B3"/>
    <w:rsid w:val="00AB5E46"/>
    <w:rsid w:val="00AC5766"/>
    <w:rsid w:val="00AD6059"/>
    <w:rsid w:val="00AE2D9E"/>
    <w:rsid w:val="00AE3FF0"/>
    <w:rsid w:val="00AE6F91"/>
    <w:rsid w:val="00AF4B54"/>
    <w:rsid w:val="00AF7FB1"/>
    <w:rsid w:val="00B012AC"/>
    <w:rsid w:val="00B07B5B"/>
    <w:rsid w:val="00B07CF8"/>
    <w:rsid w:val="00B12E2A"/>
    <w:rsid w:val="00B136DA"/>
    <w:rsid w:val="00B16960"/>
    <w:rsid w:val="00B2214B"/>
    <w:rsid w:val="00B35B76"/>
    <w:rsid w:val="00B40268"/>
    <w:rsid w:val="00B4121D"/>
    <w:rsid w:val="00B51356"/>
    <w:rsid w:val="00B71D42"/>
    <w:rsid w:val="00BB6430"/>
    <w:rsid w:val="00BC4555"/>
    <w:rsid w:val="00BD1AF7"/>
    <w:rsid w:val="00BD3F7F"/>
    <w:rsid w:val="00BD773D"/>
    <w:rsid w:val="00BE36BC"/>
    <w:rsid w:val="00C002EB"/>
    <w:rsid w:val="00C119A0"/>
    <w:rsid w:val="00C21A8D"/>
    <w:rsid w:val="00C25FB5"/>
    <w:rsid w:val="00C272B3"/>
    <w:rsid w:val="00C30DDA"/>
    <w:rsid w:val="00C32E88"/>
    <w:rsid w:val="00C372FD"/>
    <w:rsid w:val="00C438BA"/>
    <w:rsid w:val="00C440F8"/>
    <w:rsid w:val="00C45475"/>
    <w:rsid w:val="00C4561C"/>
    <w:rsid w:val="00C47BDC"/>
    <w:rsid w:val="00C64624"/>
    <w:rsid w:val="00C6475B"/>
    <w:rsid w:val="00C6591F"/>
    <w:rsid w:val="00C6625C"/>
    <w:rsid w:val="00C757F4"/>
    <w:rsid w:val="00C75897"/>
    <w:rsid w:val="00C77DA7"/>
    <w:rsid w:val="00C83FB0"/>
    <w:rsid w:val="00C907D0"/>
    <w:rsid w:val="00C9115E"/>
    <w:rsid w:val="00C93B64"/>
    <w:rsid w:val="00C93C3C"/>
    <w:rsid w:val="00C95B95"/>
    <w:rsid w:val="00C969A4"/>
    <w:rsid w:val="00CB0956"/>
    <w:rsid w:val="00CB6E57"/>
    <w:rsid w:val="00CC2EF6"/>
    <w:rsid w:val="00CC3F27"/>
    <w:rsid w:val="00CC669C"/>
    <w:rsid w:val="00CD4C71"/>
    <w:rsid w:val="00CD5328"/>
    <w:rsid w:val="00CE0A4B"/>
    <w:rsid w:val="00CE157D"/>
    <w:rsid w:val="00CE2B7C"/>
    <w:rsid w:val="00CF11AB"/>
    <w:rsid w:val="00CF3892"/>
    <w:rsid w:val="00D0483C"/>
    <w:rsid w:val="00D25AA8"/>
    <w:rsid w:val="00D302AC"/>
    <w:rsid w:val="00D323A9"/>
    <w:rsid w:val="00D33827"/>
    <w:rsid w:val="00D43DCE"/>
    <w:rsid w:val="00D5036D"/>
    <w:rsid w:val="00D52055"/>
    <w:rsid w:val="00D54D3E"/>
    <w:rsid w:val="00D57BEB"/>
    <w:rsid w:val="00D655BF"/>
    <w:rsid w:val="00D6584E"/>
    <w:rsid w:val="00D66A56"/>
    <w:rsid w:val="00D66F24"/>
    <w:rsid w:val="00D6725A"/>
    <w:rsid w:val="00D71F63"/>
    <w:rsid w:val="00D76D68"/>
    <w:rsid w:val="00D814E7"/>
    <w:rsid w:val="00D915D7"/>
    <w:rsid w:val="00D97562"/>
    <w:rsid w:val="00D97A48"/>
    <w:rsid w:val="00DA203F"/>
    <w:rsid w:val="00DC2600"/>
    <w:rsid w:val="00DC5B6D"/>
    <w:rsid w:val="00DD0314"/>
    <w:rsid w:val="00DD2B61"/>
    <w:rsid w:val="00DD3587"/>
    <w:rsid w:val="00DE45F9"/>
    <w:rsid w:val="00DE7ABC"/>
    <w:rsid w:val="00DF776B"/>
    <w:rsid w:val="00E07C98"/>
    <w:rsid w:val="00E120FD"/>
    <w:rsid w:val="00E155DD"/>
    <w:rsid w:val="00E20A16"/>
    <w:rsid w:val="00E21011"/>
    <w:rsid w:val="00E23784"/>
    <w:rsid w:val="00E46104"/>
    <w:rsid w:val="00E53C0B"/>
    <w:rsid w:val="00E603F1"/>
    <w:rsid w:val="00E62E16"/>
    <w:rsid w:val="00E64F91"/>
    <w:rsid w:val="00E66F7C"/>
    <w:rsid w:val="00E72CA7"/>
    <w:rsid w:val="00E76753"/>
    <w:rsid w:val="00E917FF"/>
    <w:rsid w:val="00E91F5A"/>
    <w:rsid w:val="00E93FD3"/>
    <w:rsid w:val="00EA050D"/>
    <w:rsid w:val="00EA2AB5"/>
    <w:rsid w:val="00EB4674"/>
    <w:rsid w:val="00EC6941"/>
    <w:rsid w:val="00ED3996"/>
    <w:rsid w:val="00ED3BD5"/>
    <w:rsid w:val="00ED4C2E"/>
    <w:rsid w:val="00ED7BBB"/>
    <w:rsid w:val="00EE75F2"/>
    <w:rsid w:val="00EE777C"/>
    <w:rsid w:val="00EF175F"/>
    <w:rsid w:val="00EF7F01"/>
    <w:rsid w:val="00F03B26"/>
    <w:rsid w:val="00F251D2"/>
    <w:rsid w:val="00F53511"/>
    <w:rsid w:val="00F56BC1"/>
    <w:rsid w:val="00F57DC3"/>
    <w:rsid w:val="00F62F0E"/>
    <w:rsid w:val="00F639E6"/>
    <w:rsid w:val="00F64AD0"/>
    <w:rsid w:val="00F67220"/>
    <w:rsid w:val="00F7241B"/>
    <w:rsid w:val="00F73454"/>
    <w:rsid w:val="00F749CC"/>
    <w:rsid w:val="00F76679"/>
    <w:rsid w:val="00F7716A"/>
    <w:rsid w:val="00F77915"/>
    <w:rsid w:val="00F82039"/>
    <w:rsid w:val="00F858A6"/>
    <w:rsid w:val="00F86777"/>
    <w:rsid w:val="00F9295F"/>
    <w:rsid w:val="00FA35B2"/>
    <w:rsid w:val="00FA3807"/>
    <w:rsid w:val="00FA5963"/>
    <w:rsid w:val="00FA720E"/>
    <w:rsid w:val="00FC63A6"/>
    <w:rsid w:val="00FD04F6"/>
    <w:rsid w:val="00FD6675"/>
    <w:rsid w:val="00FE6475"/>
    <w:rsid w:val="00FF0B06"/>
    <w:rsid w:val="00FF3295"/>
    <w:rsid w:val="00FF4013"/>
  </w:rsids>
  <m:mathPr>
    <m:mathFont m:val="Cambria Math"/>
    <m:brkBin m:val="before"/>
    <m:brkBinSub m:val="--"/>
    <m:smallFrac m:val="0"/>
    <m:dispDef/>
    <m:lMargin m:val="0"/>
    <m:rMargin m:val="0"/>
    <m:defJc m:val="centerGroup"/>
    <m:wrapIndent m:val="1440"/>
    <m:intLim m:val="subSup"/>
    <m:naryLim m:val="undOvr"/>
  </m:mathPr>
  <w:themeFontLang w:val="en-GB" w:eastAsia="" w:bidi=""/>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01B8A1"/>
  <w15:docId w15:val="{C3939FC7-250E-423B-B81B-E831331F1E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0947"/>
    <w:pPr>
      <w:spacing w:beforeAutospacing="1" w:afterAutospacing="1"/>
      <w:jc w:val="both"/>
    </w:pPr>
    <w:rPr>
      <w:sz w:val="22"/>
      <w:szCs w:val="22"/>
      <w:lang w:eastAsia="en-US"/>
    </w:rPr>
  </w:style>
  <w:style w:type="paragraph" w:styleId="Heading1">
    <w:name w:val="heading 1"/>
    <w:basedOn w:val="Title"/>
    <w:next w:val="BodyText"/>
    <w:link w:val="Heading1Char"/>
    <w:uiPriority w:val="9"/>
    <w:qFormat/>
    <w:rsid w:val="00651136"/>
    <w:pPr>
      <w:numPr>
        <w:numId w:val="12"/>
      </w:numPr>
      <w:jc w:val="left"/>
    </w:pPr>
    <w:rPr>
      <w:b/>
      <w:color w:val="1DB093"/>
    </w:rPr>
  </w:style>
  <w:style w:type="paragraph" w:styleId="Heading2">
    <w:name w:val="heading 2"/>
    <w:basedOn w:val="Heading1"/>
    <w:next w:val="BodyText"/>
    <w:link w:val="Heading2Char"/>
    <w:uiPriority w:val="9"/>
    <w:qFormat/>
    <w:rsid w:val="00651136"/>
    <w:pPr>
      <w:keepNext/>
      <w:numPr>
        <w:ilvl w:val="1"/>
        <w:numId w:val="1"/>
      </w:numPr>
      <w:pBdr>
        <w:bottom w:val="nil"/>
      </w:pBdr>
      <w:spacing w:before="240" w:after="120" w:afterAutospacing="0"/>
      <w:outlineLvl w:val="1"/>
    </w:pPr>
    <w:rPr>
      <w:bCs/>
      <w:color w:val="21365B"/>
      <w:spacing w:val="0"/>
      <w:kern w:val="0"/>
      <w:sz w:val="28"/>
      <w:szCs w:val="28"/>
      <w:lang w:eastAsia="en-US"/>
    </w:rPr>
  </w:style>
  <w:style w:type="paragraph" w:styleId="Heading3">
    <w:name w:val="heading 3"/>
    <w:basedOn w:val="Normal"/>
    <w:next w:val="BodyText"/>
    <w:link w:val="Heading3Char"/>
    <w:uiPriority w:val="9"/>
    <w:qFormat/>
    <w:rsid w:val="00B60028"/>
    <w:pPr>
      <w:keepNext/>
      <w:numPr>
        <w:ilvl w:val="2"/>
        <w:numId w:val="1"/>
      </w:numPr>
      <w:spacing w:before="280" w:after="60" w:afterAutospacing="0"/>
      <w:outlineLvl w:val="2"/>
    </w:pPr>
    <w:rPr>
      <w:rFonts w:eastAsia="Times New Roman"/>
      <w:b/>
      <w:bCs/>
      <w:szCs w:val="26"/>
      <w:lang w:val="x-none" w:eastAsia="x-none"/>
    </w:rPr>
  </w:style>
  <w:style w:type="paragraph" w:styleId="Heading4">
    <w:name w:val="heading 4"/>
    <w:basedOn w:val="Normal"/>
    <w:next w:val="Normal"/>
    <w:link w:val="Heading4Char"/>
    <w:uiPriority w:val="9"/>
    <w:qFormat/>
    <w:rsid w:val="004D0947"/>
    <w:pPr>
      <w:keepNext/>
      <w:numPr>
        <w:ilvl w:val="3"/>
        <w:numId w:val="1"/>
      </w:numPr>
      <w:spacing w:before="240" w:after="60"/>
      <w:outlineLvl w:val="3"/>
    </w:pPr>
    <w:rPr>
      <w:b/>
      <w:bCs/>
      <w:sz w:val="28"/>
      <w:szCs w:val="28"/>
      <w:lang w:val="x-none" w:eastAsia="x-none"/>
    </w:rPr>
  </w:style>
  <w:style w:type="paragraph" w:styleId="Heading5">
    <w:name w:val="heading 5"/>
    <w:basedOn w:val="Normal"/>
    <w:next w:val="Normal"/>
    <w:link w:val="Heading5Char"/>
    <w:uiPriority w:val="9"/>
    <w:qFormat/>
    <w:rsid w:val="004D0947"/>
    <w:pPr>
      <w:numPr>
        <w:ilvl w:val="4"/>
        <w:numId w:val="1"/>
      </w:numPr>
      <w:spacing w:before="240" w:after="60"/>
      <w:outlineLvl w:val="4"/>
    </w:pPr>
    <w:rPr>
      <w:b/>
      <w:bCs/>
      <w:i/>
      <w:iCs/>
      <w:sz w:val="26"/>
      <w:szCs w:val="26"/>
      <w:lang w:val="x-none" w:eastAsia="x-none"/>
    </w:rPr>
  </w:style>
  <w:style w:type="paragraph" w:styleId="Heading6">
    <w:name w:val="heading 6"/>
    <w:basedOn w:val="Normal"/>
    <w:next w:val="Normal"/>
    <w:link w:val="Heading6Char"/>
    <w:uiPriority w:val="9"/>
    <w:qFormat/>
    <w:rsid w:val="004D0947"/>
    <w:pPr>
      <w:numPr>
        <w:ilvl w:val="5"/>
        <w:numId w:val="1"/>
      </w:numPr>
      <w:spacing w:before="240" w:after="60"/>
      <w:outlineLvl w:val="5"/>
    </w:pPr>
    <w:rPr>
      <w:b/>
      <w:bCs/>
      <w:lang w:val="x-none" w:eastAsia="x-none"/>
    </w:rPr>
  </w:style>
  <w:style w:type="paragraph" w:styleId="Heading7">
    <w:name w:val="heading 7"/>
    <w:basedOn w:val="Normal"/>
    <w:next w:val="Normal"/>
    <w:link w:val="Heading7Char"/>
    <w:uiPriority w:val="9"/>
    <w:qFormat/>
    <w:rsid w:val="004D0947"/>
    <w:pPr>
      <w:numPr>
        <w:ilvl w:val="6"/>
        <w:numId w:val="1"/>
      </w:numPr>
      <w:spacing w:before="240" w:after="60"/>
      <w:outlineLvl w:val="6"/>
    </w:pPr>
    <w:rPr>
      <w:szCs w:val="24"/>
      <w:lang w:val="x-none" w:eastAsia="x-none"/>
    </w:rPr>
  </w:style>
  <w:style w:type="paragraph" w:styleId="Heading8">
    <w:name w:val="heading 8"/>
    <w:basedOn w:val="Normal"/>
    <w:next w:val="Normal"/>
    <w:link w:val="Heading8Char"/>
    <w:uiPriority w:val="9"/>
    <w:qFormat/>
    <w:rsid w:val="004D0947"/>
    <w:pPr>
      <w:numPr>
        <w:ilvl w:val="7"/>
        <w:numId w:val="1"/>
      </w:numPr>
      <w:spacing w:before="240" w:after="60"/>
      <w:outlineLvl w:val="7"/>
    </w:pPr>
    <w:rPr>
      <w:i/>
      <w:iCs/>
      <w:szCs w:val="24"/>
      <w:lang w:val="x-none" w:eastAsia="x-none"/>
    </w:rPr>
  </w:style>
  <w:style w:type="paragraph" w:styleId="Heading9">
    <w:name w:val="heading 9"/>
    <w:basedOn w:val="Normal"/>
    <w:next w:val="Normal"/>
    <w:link w:val="Heading9Char"/>
    <w:uiPriority w:val="9"/>
    <w:qFormat/>
    <w:rsid w:val="004D0947"/>
    <w:pPr>
      <w:numPr>
        <w:ilvl w:val="8"/>
        <w:numId w:val="1"/>
      </w:numPr>
      <w:spacing w:before="240" w:after="60"/>
      <w:outlineLvl w:val="8"/>
    </w:pPr>
    <w:rPr>
      <w:rFonts w:ascii="Cambria" w:hAnsi="Cambria"/>
      <w:lang w:val="x-none" w:eastAsia="x-non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itleChar">
    <w:name w:val="Title Char"/>
    <w:link w:val="Title"/>
    <w:uiPriority w:val="10"/>
    <w:qFormat/>
    <w:rsid w:val="004D0947"/>
    <w:rPr>
      <w:rFonts w:eastAsia="Times New Roman"/>
      <w:spacing w:val="5"/>
      <w:kern w:val="2"/>
      <w:sz w:val="40"/>
      <w:szCs w:val="52"/>
    </w:rPr>
  </w:style>
  <w:style w:type="character" w:customStyle="1" w:styleId="BodyTextChar">
    <w:name w:val="Body Text Char"/>
    <w:link w:val="BodyText"/>
    <w:uiPriority w:val="99"/>
    <w:qFormat/>
    <w:rsid w:val="00651136"/>
    <w:rPr>
      <w:color w:val="404040" w:themeColor="text1" w:themeTint="BF"/>
      <w:sz w:val="22"/>
      <w:szCs w:val="22"/>
      <w:lang w:val="x-none" w:eastAsia="x-none"/>
    </w:rPr>
  </w:style>
  <w:style w:type="character" w:customStyle="1" w:styleId="Heading1Char">
    <w:name w:val="Heading 1 Char"/>
    <w:link w:val="Heading1"/>
    <w:uiPriority w:val="9"/>
    <w:qFormat/>
    <w:rsid w:val="00651136"/>
    <w:rPr>
      <w:rFonts w:eastAsia="Times New Roman"/>
      <w:b/>
      <w:color w:val="1DB093"/>
      <w:spacing w:val="5"/>
      <w:kern w:val="2"/>
      <w:sz w:val="40"/>
      <w:szCs w:val="52"/>
      <w:lang w:val="x-none" w:eastAsia="x-none"/>
    </w:rPr>
  </w:style>
  <w:style w:type="character" w:customStyle="1" w:styleId="Heading2Char">
    <w:name w:val="Heading 2 Char"/>
    <w:link w:val="Heading2"/>
    <w:uiPriority w:val="9"/>
    <w:qFormat/>
    <w:rsid w:val="00651136"/>
    <w:rPr>
      <w:rFonts w:eastAsia="Times New Roman"/>
      <w:b/>
      <w:bCs/>
      <w:color w:val="21365B"/>
      <w:sz w:val="28"/>
      <w:szCs w:val="28"/>
      <w:lang w:val="x-none" w:eastAsia="en-US"/>
    </w:rPr>
  </w:style>
  <w:style w:type="character" w:customStyle="1" w:styleId="Heading3Char">
    <w:name w:val="Heading 3 Char"/>
    <w:link w:val="Heading3"/>
    <w:uiPriority w:val="9"/>
    <w:qFormat/>
    <w:rsid w:val="00B60028"/>
    <w:rPr>
      <w:rFonts w:eastAsia="Times New Roman"/>
      <w:b/>
      <w:bCs/>
      <w:sz w:val="22"/>
      <w:szCs w:val="26"/>
      <w:lang w:val="x-none" w:eastAsia="x-none"/>
    </w:rPr>
  </w:style>
  <w:style w:type="character" w:customStyle="1" w:styleId="Heading4Char">
    <w:name w:val="Heading 4 Char"/>
    <w:link w:val="Heading4"/>
    <w:uiPriority w:val="9"/>
    <w:qFormat/>
    <w:rsid w:val="004D0947"/>
    <w:rPr>
      <w:b/>
      <w:bCs/>
      <w:sz w:val="28"/>
      <w:szCs w:val="28"/>
      <w:lang w:val="x-none" w:eastAsia="x-none"/>
    </w:rPr>
  </w:style>
  <w:style w:type="character" w:customStyle="1" w:styleId="Heading5Char">
    <w:name w:val="Heading 5 Char"/>
    <w:link w:val="Heading5"/>
    <w:uiPriority w:val="9"/>
    <w:qFormat/>
    <w:rsid w:val="004D0947"/>
    <w:rPr>
      <w:b/>
      <w:bCs/>
      <w:i/>
      <w:iCs/>
      <w:sz w:val="26"/>
      <w:szCs w:val="26"/>
      <w:lang w:val="x-none" w:eastAsia="x-none"/>
    </w:rPr>
  </w:style>
  <w:style w:type="character" w:customStyle="1" w:styleId="Heading6Char">
    <w:name w:val="Heading 6 Char"/>
    <w:link w:val="Heading6"/>
    <w:uiPriority w:val="9"/>
    <w:qFormat/>
    <w:rsid w:val="004D0947"/>
    <w:rPr>
      <w:b/>
      <w:bCs/>
      <w:sz w:val="22"/>
      <w:szCs w:val="22"/>
      <w:lang w:val="x-none" w:eastAsia="x-none"/>
    </w:rPr>
  </w:style>
  <w:style w:type="character" w:customStyle="1" w:styleId="Heading7Char">
    <w:name w:val="Heading 7 Char"/>
    <w:link w:val="Heading7"/>
    <w:uiPriority w:val="9"/>
    <w:qFormat/>
    <w:rsid w:val="004D0947"/>
    <w:rPr>
      <w:sz w:val="22"/>
      <w:szCs w:val="24"/>
      <w:lang w:val="x-none" w:eastAsia="x-none"/>
    </w:rPr>
  </w:style>
  <w:style w:type="character" w:customStyle="1" w:styleId="Heading8Char">
    <w:name w:val="Heading 8 Char"/>
    <w:link w:val="Heading8"/>
    <w:uiPriority w:val="9"/>
    <w:qFormat/>
    <w:rsid w:val="004D0947"/>
    <w:rPr>
      <w:i/>
      <w:iCs/>
      <w:sz w:val="22"/>
      <w:szCs w:val="24"/>
      <w:lang w:val="x-none" w:eastAsia="x-none"/>
    </w:rPr>
  </w:style>
  <w:style w:type="character" w:customStyle="1" w:styleId="Heading9Char">
    <w:name w:val="Heading 9 Char"/>
    <w:link w:val="Heading9"/>
    <w:uiPriority w:val="9"/>
    <w:qFormat/>
    <w:rsid w:val="004D0947"/>
    <w:rPr>
      <w:rFonts w:ascii="Cambria" w:hAnsi="Cambria"/>
      <w:sz w:val="22"/>
      <w:szCs w:val="22"/>
      <w:lang w:val="x-none" w:eastAsia="x-none"/>
    </w:rPr>
  </w:style>
  <w:style w:type="character" w:customStyle="1" w:styleId="NumberChar">
    <w:name w:val="Number Char"/>
    <w:link w:val="Number"/>
    <w:qFormat/>
    <w:rsid w:val="000B3A9B"/>
    <w:rPr>
      <w:sz w:val="22"/>
      <w:szCs w:val="22"/>
      <w:lang w:val="x-none" w:eastAsia="x-none"/>
    </w:rPr>
  </w:style>
  <w:style w:type="character" w:customStyle="1" w:styleId="ListParagraphChar">
    <w:name w:val="List Paragraph Char"/>
    <w:link w:val="ListParagraph"/>
    <w:uiPriority w:val="34"/>
    <w:qFormat/>
    <w:rsid w:val="004D0947"/>
    <w:rPr>
      <w:sz w:val="22"/>
      <w:szCs w:val="22"/>
    </w:rPr>
  </w:style>
  <w:style w:type="character" w:customStyle="1" w:styleId="BulletChar">
    <w:name w:val="Bullet Char"/>
    <w:link w:val="Bullet"/>
    <w:qFormat/>
    <w:rsid w:val="004D0947"/>
    <w:rPr>
      <w:sz w:val="22"/>
      <w:szCs w:val="22"/>
      <w:lang w:val="x-none" w:eastAsia="x-none"/>
    </w:rPr>
  </w:style>
  <w:style w:type="character" w:styleId="Strong">
    <w:name w:val="Strong"/>
    <w:uiPriority w:val="22"/>
    <w:qFormat/>
    <w:rsid w:val="001E72BA"/>
    <w:rPr>
      <w:b/>
      <w:bCs/>
    </w:rPr>
  </w:style>
  <w:style w:type="character" w:customStyle="1" w:styleId="NoSpacingChar">
    <w:name w:val="No Spacing Char"/>
    <w:link w:val="NoSpacing"/>
    <w:uiPriority w:val="1"/>
    <w:qFormat/>
    <w:rsid w:val="001E72BA"/>
    <w:rPr>
      <w:rFonts w:eastAsia="Times New Roman"/>
      <w:sz w:val="22"/>
      <w:szCs w:val="22"/>
      <w:lang w:val="en-US" w:eastAsia="en-US" w:bidi="ar-SA"/>
    </w:rPr>
  </w:style>
  <w:style w:type="character" w:customStyle="1" w:styleId="HeaderChar">
    <w:name w:val="Header Char"/>
    <w:link w:val="Header"/>
    <w:uiPriority w:val="99"/>
    <w:qFormat/>
    <w:rsid w:val="004D0947"/>
    <w:rPr>
      <w:sz w:val="22"/>
      <w:szCs w:val="22"/>
    </w:rPr>
  </w:style>
  <w:style w:type="character" w:customStyle="1" w:styleId="FooterChar">
    <w:name w:val="Footer Char"/>
    <w:link w:val="Footer"/>
    <w:uiPriority w:val="99"/>
    <w:qFormat/>
    <w:rsid w:val="004D0947"/>
    <w:rPr>
      <w:sz w:val="22"/>
      <w:szCs w:val="22"/>
    </w:rPr>
  </w:style>
  <w:style w:type="character" w:customStyle="1" w:styleId="BalloonTextChar">
    <w:name w:val="Balloon Text Char"/>
    <w:link w:val="BalloonText"/>
    <w:uiPriority w:val="99"/>
    <w:semiHidden/>
    <w:qFormat/>
    <w:rsid w:val="004D0947"/>
    <w:rPr>
      <w:rFonts w:ascii="Tahoma" w:hAnsi="Tahoma" w:cs="Tahoma"/>
      <w:sz w:val="16"/>
      <w:szCs w:val="16"/>
    </w:rPr>
  </w:style>
  <w:style w:type="character" w:styleId="Hyperlink">
    <w:name w:val="Hyperlink"/>
    <w:uiPriority w:val="99"/>
    <w:unhideWhenUsed/>
    <w:rsid w:val="004D0947"/>
    <w:rPr>
      <w:color w:val="0000FF"/>
      <w:u w:val="single"/>
    </w:rPr>
  </w:style>
  <w:style w:type="character" w:customStyle="1" w:styleId="Heading1UnumberedChar">
    <w:name w:val="Heading 1 Unumbered Char"/>
    <w:link w:val="Heading1Unumbered"/>
    <w:qFormat/>
    <w:rsid w:val="004D0947"/>
    <w:rPr>
      <w:rFonts w:ascii="Arial" w:eastAsia="Times New Roman" w:hAnsi="Arial"/>
      <w:b w:val="0"/>
      <w:color w:val="365F91"/>
      <w:spacing w:val="5"/>
      <w:kern w:val="2"/>
      <w:sz w:val="40"/>
      <w:szCs w:val="52"/>
    </w:rPr>
  </w:style>
  <w:style w:type="character" w:customStyle="1" w:styleId="FootnoteTextChar">
    <w:name w:val="Footnote Text Char"/>
    <w:basedOn w:val="DefaultParagraphFont"/>
    <w:link w:val="FootnoteText"/>
    <w:uiPriority w:val="99"/>
    <w:semiHidden/>
    <w:qFormat/>
    <w:rsid w:val="004D0947"/>
  </w:style>
  <w:style w:type="character" w:styleId="Emphasis">
    <w:name w:val="Emphasis"/>
    <w:uiPriority w:val="20"/>
    <w:qFormat/>
    <w:rsid w:val="004D0947"/>
    <w:rPr>
      <w:i/>
      <w:iCs/>
    </w:rPr>
  </w:style>
  <w:style w:type="character" w:customStyle="1" w:styleId="EndnoteTextChar">
    <w:name w:val="Endnote Text Char"/>
    <w:basedOn w:val="DefaultParagraphFont"/>
    <w:link w:val="EndnoteText"/>
    <w:uiPriority w:val="99"/>
    <w:semiHidden/>
    <w:qFormat/>
    <w:rsid w:val="004D0947"/>
  </w:style>
  <w:style w:type="character" w:customStyle="1" w:styleId="CommentTextChar">
    <w:name w:val="Comment Text Char"/>
    <w:basedOn w:val="DefaultParagraphFont"/>
    <w:link w:val="CommentText"/>
    <w:uiPriority w:val="99"/>
    <w:semiHidden/>
    <w:qFormat/>
    <w:rsid w:val="004D0947"/>
  </w:style>
  <w:style w:type="character" w:customStyle="1" w:styleId="CommentSubjectChar">
    <w:name w:val="Comment Subject Char"/>
    <w:link w:val="CommentSubject"/>
    <w:uiPriority w:val="99"/>
    <w:semiHidden/>
    <w:qFormat/>
    <w:rsid w:val="004D0947"/>
    <w:rPr>
      <w:b/>
      <w:bCs/>
    </w:rPr>
  </w:style>
  <w:style w:type="character" w:customStyle="1" w:styleId="BodyText2Char">
    <w:name w:val="Body Text 2 Char"/>
    <w:link w:val="BodyText2"/>
    <w:uiPriority w:val="99"/>
    <w:qFormat/>
    <w:rsid w:val="004D0947"/>
    <w:rPr>
      <w:sz w:val="22"/>
      <w:szCs w:val="22"/>
    </w:rPr>
  </w:style>
  <w:style w:type="character" w:customStyle="1" w:styleId="BodyTextIndentChar">
    <w:name w:val="Body Text Indent Char"/>
    <w:link w:val="BodyTextIndent"/>
    <w:uiPriority w:val="99"/>
    <w:semiHidden/>
    <w:qFormat/>
    <w:rsid w:val="004D0947"/>
    <w:rPr>
      <w:sz w:val="22"/>
      <w:szCs w:val="22"/>
    </w:rPr>
  </w:style>
  <w:style w:type="character" w:customStyle="1" w:styleId="BodyText3Char">
    <w:name w:val="Body Text 3 Char"/>
    <w:link w:val="BodyText3"/>
    <w:uiPriority w:val="99"/>
    <w:semiHidden/>
    <w:qFormat/>
    <w:rsid w:val="004D0947"/>
    <w:rPr>
      <w:sz w:val="16"/>
      <w:szCs w:val="16"/>
    </w:rPr>
  </w:style>
  <w:style w:type="character" w:customStyle="1" w:styleId="LetterListChar">
    <w:name w:val="Letter List Char"/>
    <w:link w:val="LetterList"/>
    <w:qFormat/>
    <w:rsid w:val="00C20B3A"/>
    <w:rPr>
      <w:sz w:val="22"/>
      <w:szCs w:val="22"/>
      <w:lang w:val="x-none" w:eastAsia="x-none"/>
    </w:rPr>
  </w:style>
  <w:style w:type="character" w:customStyle="1" w:styleId="AnnexHeadingChar">
    <w:name w:val="Annex Heading Char"/>
    <w:link w:val="AnnexHeading"/>
    <w:qFormat/>
    <w:rsid w:val="00710E96"/>
    <w:rPr>
      <w:rFonts w:eastAsia="Times New Roman"/>
      <w:b/>
      <w:color w:val="00B050"/>
      <w:sz w:val="28"/>
      <w:szCs w:val="28"/>
      <w:lang w:val="x-none" w:eastAsia="en-US"/>
    </w:rPr>
  </w:style>
  <w:style w:type="character" w:customStyle="1" w:styleId="AnnexBodyTextChar">
    <w:name w:val="Annex Body Text Char"/>
    <w:link w:val="AnnexBodyText"/>
    <w:qFormat/>
    <w:rsid w:val="00710E96"/>
    <w:rPr>
      <w:rFonts w:eastAsia="Times New Roman"/>
      <w:color w:val="404040" w:themeColor="text1" w:themeTint="BF"/>
      <w:sz w:val="22"/>
      <w:szCs w:val="22"/>
      <w:lang w:val="x-none" w:eastAsia="en-US"/>
    </w:rPr>
  </w:style>
  <w:style w:type="character" w:customStyle="1" w:styleId="AnnexHeading3Char">
    <w:name w:val="Annex Heading 3 Char"/>
    <w:link w:val="AnnexHeading3"/>
    <w:qFormat/>
    <w:rsid w:val="00C51D43"/>
    <w:rPr>
      <w:rFonts w:eastAsia="Times New Roman"/>
      <w:b/>
      <w:sz w:val="24"/>
      <w:szCs w:val="26"/>
      <w:lang w:val="x-none" w:eastAsia="x-none"/>
    </w:rPr>
  </w:style>
  <w:style w:type="character" w:styleId="PlaceholderText">
    <w:name w:val="Placeholder Text"/>
    <w:uiPriority w:val="99"/>
    <w:semiHidden/>
    <w:qFormat/>
    <w:rsid w:val="00CB09E2"/>
    <w:rPr>
      <w:color w:val="808080"/>
    </w:rPr>
  </w:style>
  <w:style w:type="character" w:customStyle="1" w:styleId="QuoteChar">
    <w:name w:val="Quote Char"/>
    <w:link w:val="Quote"/>
    <w:uiPriority w:val="29"/>
    <w:qFormat/>
    <w:rsid w:val="008E6339"/>
    <w:rPr>
      <w:bCs/>
      <w:i/>
      <w:iCs/>
      <w:color w:val="000000"/>
      <w:sz w:val="22"/>
      <w:szCs w:val="22"/>
    </w:rPr>
  </w:style>
  <w:style w:type="character" w:customStyle="1" w:styleId="AnnexTitleChar">
    <w:name w:val="Annex Title Char"/>
    <w:link w:val="AnnexTitle"/>
    <w:qFormat/>
    <w:rsid w:val="00CD2595"/>
    <w:rPr>
      <w:rFonts w:eastAsia="Times New Roman"/>
      <w:bCs/>
      <w:color w:val="00B050"/>
      <w:sz w:val="40"/>
      <w:szCs w:val="28"/>
      <w:lang w:eastAsia="en-US"/>
    </w:rPr>
  </w:style>
  <w:style w:type="character" w:customStyle="1" w:styleId="AppendixTitleChar">
    <w:name w:val="Appendix Title Char"/>
    <w:link w:val="AppendixTitle"/>
    <w:qFormat/>
    <w:rsid w:val="00B61A70"/>
    <w:rPr>
      <w:rFonts w:eastAsia="Times New Roman"/>
      <w:color w:val="21365B"/>
      <w:sz w:val="32"/>
      <w:szCs w:val="28"/>
      <w:lang w:eastAsia="en-US"/>
    </w:rPr>
  </w:style>
  <w:style w:type="character" w:customStyle="1" w:styleId="AppendixBodyChar">
    <w:name w:val="Appendix Body Char"/>
    <w:link w:val="AppendixBody"/>
    <w:qFormat/>
    <w:rsid w:val="00B61A70"/>
    <w:rPr>
      <w:rFonts w:eastAsia="Times New Roman"/>
      <w:sz w:val="22"/>
      <w:szCs w:val="22"/>
      <w:lang w:val="x-none" w:eastAsia="en-US"/>
    </w:rPr>
  </w:style>
  <w:style w:type="character" w:customStyle="1" w:styleId="AppendixHeadingChar">
    <w:name w:val="Appendix Heading Char"/>
    <w:link w:val="AppendixHeading"/>
    <w:qFormat/>
    <w:rsid w:val="00FF0E7A"/>
    <w:rPr>
      <w:rFonts w:eastAsia="Times New Roman"/>
      <w:b/>
      <w:color w:val="00B050"/>
      <w:sz w:val="28"/>
      <w:szCs w:val="22"/>
      <w:lang w:val="x-none" w:eastAsia="en-US"/>
    </w:rPr>
  </w:style>
  <w:style w:type="character" w:customStyle="1" w:styleId="Level1AnnexBodyTextChar">
    <w:name w:val="Level 1 Annex Body Text Char"/>
    <w:link w:val="Level1AnnexBodyText"/>
    <w:qFormat/>
    <w:rsid w:val="001F0070"/>
    <w:rPr>
      <w:rFonts w:eastAsia="Times New Roman"/>
      <w:b/>
      <w:bCs/>
      <w:color w:val="00B050"/>
      <w:sz w:val="22"/>
      <w:szCs w:val="22"/>
      <w:lang w:val="x-none" w:eastAsia="en-US"/>
    </w:rPr>
  </w:style>
  <w:style w:type="character" w:customStyle="1" w:styleId="companynamebodytext1">
    <w:name w:val="companynamebodytext1"/>
    <w:qFormat/>
    <w:rsid w:val="00A3004B"/>
    <w:rPr>
      <w:b/>
      <w:bCs/>
      <w:color w:val="FFFFFF"/>
    </w:rPr>
  </w:style>
  <w:style w:type="character" w:customStyle="1" w:styleId="legds2">
    <w:name w:val="legds2"/>
    <w:qFormat/>
    <w:rsid w:val="00277BDB"/>
    <w:rPr>
      <w:vanish w:val="0"/>
    </w:rPr>
  </w:style>
  <w:style w:type="character" w:styleId="CommentReference">
    <w:name w:val="annotation reference"/>
    <w:uiPriority w:val="99"/>
    <w:semiHidden/>
    <w:unhideWhenUsed/>
    <w:qFormat/>
    <w:rsid w:val="004B4F13"/>
    <w:rPr>
      <w:sz w:val="16"/>
      <w:szCs w:val="16"/>
    </w:rPr>
  </w:style>
  <w:style w:type="character" w:styleId="FollowedHyperlink">
    <w:name w:val="FollowedHyperlink"/>
    <w:uiPriority w:val="99"/>
    <w:semiHidden/>
    <w:unhideWhenUsed/>
    <w:rsid w:val="00435C29"/>
    <w:rPr>
      <w:color w:val="954F72"/>
      <w:u w:val="single"/>
    </w:rPr>
  </w:style>
  <w:style w:type="character" w:customStyle="1" w:styleId="UnresolvedMention1">
    <w:name w:val="Unresolved Mention1"/>
    <w:uiPriority w:val="99"/>
    <w:semiHidden/>
    <w:unhideWhenUsed/>
    <w:qFormat/>
    <w:rsid w:val="00232704"/>
    <w:rPr>
      <w:color w:val="808080"/>
      <w:shd w:val="clear" w:color="auto" w:fill="E6E6E6"/>
    </w:rPr>
  </w:style>
  <w:style w:type="character" w:customStyle="1" w:styleId="IndexLink">
    <w:name w:val="Index Link"/>
    <w:qFormat/>
  </w:style>
  <w:style w:type="paragraph" w:customStyle="1" w:styleId="Heading">
    <w:name w:val="Heading"/>
    <w:basedOn w:val="Normal"/>
    <w:next w:val="BodyText"/>
    <w:qFormat/>
    <w:pPr>
      <w:keepNext/>
      <w:spacing w:before="240" w:after="120"/>
    </w:pPr>
    <w:rPr>
      <w:rFonts w:ascii="Liberation Sans" w:eastAsia="Microsoft YaHei" w:hAnsi="Liberation Sans" w:cs="Arial"/>
      <w:sz w:val="28"/>
      <w:szCs w:val="28"/>
    </w:rPr>
  </w:style>
  <w:style w:type="paragraph" w:styleId="BodyText">
    <w:name w:val="Body Text"/>
    <w:basedOn w:val="Normal"/>
    <w:link w:val="BodyTextChar"/>
    <w:uiPriority w:val="99"/>
    <w:unhideWhenUsed/>
    <w:qFormat/>
    <w:rsid w:val="00651136"/>
    <w:pPr>
      <w:spacing w:before="120" w:beforeAutospacing="0" w:after="120" w:afterAutospacing="0"/>
    </w:pPr>
    <w:rPr>
      <w:color w:val="404040" w:themeColor="text1" w:themeTint="BF"/>
      <w:lang w:val="x-none" w:eastAsia="x-none"/>
    </w:rPr>
  </w:style>
  <w:style w:type="paragraph" w:styleId="List">
    <w:name w:val="List"/>
    <w:basedOn w:val="BodyText"/>
    <w:rPr>
      <w:rFonts w:cs="Arial"/>
    </w:rPr>
  </w:style>
  <w:style w:type="paragraph" w:styleId="Caption">
    <w:name w:val="caption"/>
    <w:basedOn w:val="Normal"/>
    <w:next w:val="Normal"/>
    <w:uiPriority w:val="35"/>
    <w:qFormat/>
    <w:rsid w:val="00032D98"/>
    <w:pPr>
      <w:spacing w:before="120" w:beforeAutospacing="0" w:after="120" w:afterAutospacing="0"/>
      <w:jc w:val="center"/>
    </w:pPr>
    <w:rPr>
      <w:b/>
      <w:bCs/>
      <w:sz w:val="20"/>
      <w:szCs w:val="20"/>
    </w:rPr>
  </w:style>
  <w:style w:type="paragraph" w:customStyle="1" w:styleId="Index">
    <w:name w:val="Index"/>
    <w:basedOn w:val="Normal"/>
    <w:qFormat/>
    <w:pPr>
      <w:suppressLineNumbers/>
    </w:pPr>
    <w:rPr>
      <w:rFonts w:cs="Arial"/>
    </w:rPr>
  </w:style>
  <w:style w:type="paragraph" w:styleId="Title">
    <w:name w:val="Title"/>
    <w:basedOn w:val="Normal"/>
    <w:next w:val="Normal"/>
    <w:link w:val="TitleChar"/>
    <w:uiPriority w:val="10"/>
    <w:qFormat/>
    <w:rsid w:val="004D0947"/>
    <w:pPr>
      <w:pBdr>
        <w:bottom w:val="single" w:sz="4" w:space="1" w:color="000000"/>
      </w:pBdr>
      <w:spacing w:before="120" w:beforeAutospacing="0" w:after="280"/>
      <w:contextualSpacing/>
      <w:jc w:val="center"/>
      <w:outlineLvl w:val="0"/>
    </w:pPr>
    <w:rPr>
      <w:rFonts w:eastAsia="Times New Roman"/>
      <w:spacing w:val="5"/>
      <w:kern w:val="2"/>
      <w:sz w:val="40"/>
      <w:szCs w:val="52"/>
      <w:lang w:val="x-none" w:eastAsia="x-none"/>
    </w:rPr>
  </w:style>
  <w:style w:type="paragraph" w:customStyle="1" w:styleId="TableText">
    <w:name w:val="Table Text"/>
    <w:basedOn w:val="BodyText"/>
    <w:qFormat/>
    <w:rsid w:val="00032D98"/>
    <w:pPr>
      <w:spacing w:before="0" w:after="0"/>
      <w:jc w:val="left"/>
    </w:pPr>
  </w:style>
  <w:style w:type="paragraph" w:customStyle="1" w:styleId="TableTitles">
    <w:name w:val="Table Titles"/>
    <w:basedOn w:val="BodyText"/>
    <w:qFormat/>
    <w:rsid w:val="00032D98"/>
    <w:pPr>
      <w:spacing w:before="0" w:after="0"/>
      <w:jc w:val="center"/>
    </w:pPr>
    <w:rPr>
      <w:color w:val="FFFFFF"/>
    </w:rPr>
  </w:style>
  <w:style w:type="paragraph" w:customStyle="1" w:styleId="Number">
    <w:name w:val="Number"/>
    <w:basedOn w:val="Normal"/>
    <w:link w:val="NumberChar"/>
    <w:qFormat/>
    <w:rsid w:val="000B3A9B"/>
    <w:pPr>
      <w:numPr>
        <w:numId w:val="5"/>
      </w:numPr>
      <w:spacing w:before="120" w:beforeAutospacing="0" w:after="120" w:afterAutospacing="0"/>
    </w:pPr>
    <w:rPr>
      <w:lang w:val="x-none" w:eastAsia="x-none"/>
    </w:rPr>
  </w:style>
  <w:style w:type="paragraph" w:customStyle="1" w:styleId="Bullet">
    <w:name w:val="Bullet"/>
    <w:basedOn w:val="ListParagraph"/>
    <w:link w:val="BulletChar"/>
    <w:qFormat/>
    <w:rsid w:val="004D0947"/>
    <w:pPr>
      <w:numPr>
        <w:numId w:val="2"/>
      </w:numPr>
      <w:spacing w:before="120" w:beforeAutospacing="0" w:after="120" w:afterAutospacing="0"/>
    </w:pPr>
  </w:style>
  <w:style w:type="paragraph" w:styleId="ListParagraph">
    <w:name w:val="List Paragraph"/>
    <w:basedOn w:val="Normal"/>
    <w:link w:val="ListParagraphChar"/>
    <w:uiPriority w:val="34"/>
    <w:qFormat/>
    <w:rsid w:val="001E72BA"/>
    <w:pPr>
      <w:spacing w:before="280" w:after="280"/>
      <w:ind w:left="720"/>
      <w:contextualSpacing/>
    </w:pPr>
    <w:rPr>
      <w:lang w:val="x-none" w:eastAsia="x-none"/>
    </w:rPr>
  </w:style>
  <w:style w:type="paragraph" w:customStyle="1" w:styleId="Author">
    <w:name w:val="Author"/>
    <w:basedOn w:val="Normal"/>
    <w:qFormat/>
    <w:rsid w:val="00032D98"/>
    <w:pPr>
      <w:spacing w:beforeAutospacing="0" w:afterAutospacing="0"/>
      <w:jc w:val="right"/>
    </w:pPr>
    <w:rPr>
      <w:b/>
    </w:rPr>
  </w:style>
  <w:style w:type="paragraph" w:customStyle="1" w:styleId="Picture">
    <w:name w:val="Picture"/>
    <w:basedOn w:val="BodyText"/>
    <w:qFormat/>
    <w:rsid w:val="00032D98"/>
  </w:style>
  <w:style w:type="paragraph" w:styleId="NoSpacing">
    <w:name w:val="No Spacing"/>
    <w:link w:val="NoSpacingChar"/>
    <w:uiPriority w:val="1"/>
    <w:qFormat/>
    <w:rsid w:val="001E72BA"/>
    <w:rPr>
      <w:rFonts w:eastAsia="Times New Roman"/>
      <w:sz w:val="22"/>
      <w:szCs w:val="22"/>
      <w:lang w:val="en-US" w:eastAsia="en-US"/>
    </w:rPr>
  </w:style>
  <w:style w:type="paragraph" w:styleId="TOCHeading">
    <w:name w:val="TOC Heading"/>
    <w:basedOn w:val="Heading2"/>
    <w:next w:val="Normal"/>
    <w:uiPriority w:val="39"/>
    <w:qFormat/>
    <w:rsid w:val="00FF0E7A"/>
    <w:pPr>
      <w:numPr>
        <w:ilvl w:val="0"/>
        <w:numId w:val="0"/>
      </w:numPr>
      <w:spacing w:after="0" w:line="276" w:lineRule="auto"/>
    </w:pPr>
    <w:rPr>
      <w:lang w:val="en-US"/>
    </w:rPr>
  </w:style>
  <w:style w:type="paragraph" w:customStyle="1" w:styleId="HeaderandFooter">
    <w:name w:val="Header and Footer"/>
    <w:basedOn w:val="Normal"/>
    <w:qFormat/>
  </w:style>
  <w:style w:type="paragraph" w:styleId="Header">
    <w:name w:val="header"/>
    <w:basedOn w:val="Normal"/>
    <w:link w:val="HeaderChar"/>
    <w:uiPriority w:val="99"/>
    <w:unhideWhenUsed/>
    <w:rsid w:val="004D0947"/>
    <w:pPr>
      <w:tabs>
        <w:tab w:val="center" w:pos="4680"/>
        <w:tab w:val="right" w:pos="9360"/>
      </w:tabs>
      <w:spacing w:before="280"/>
    </w:pPr>
    <w:rPr>
      <w:lang w:val="x-none" w:eastAsia="x-none"/>
    </w:rPr>
  </w:style>
  <w:style w:type="paragraph" w:styleId="Footer">
    <w:name w:val="footer"/>
    <w:basedOn w:val="Normal"/>
    <w:link w:val="FooterChar"/>
    <w:uiPriority w:val="99"/>
    <w:unhideWhenUsed/>
    <w:rsid w:val="004D0947"/>
    <w:pPr>
      <w:tabs>
        <w:tab w:val="center" w:pos="4680"/>
        <w:tab w:val="right" w:pos="9360"/>
      </w:tabs>
      <w:spacing w:before="280"/>
    </w:pPr>
    <w:rPr>
      <w:lang w:val="x-none" w:eastAsia="x-none"/>
    </w:rPr>
  </w:style>
  <w:style w:type="paragraph" w:styleId="BalloonText">
    <w:name w:val="Balloon Text"/>
    <w:basedOn w:val="Normal"/>
    <w:link w:val="BalloonTextChar"/>
    <w:uiPriority w:val="99"/>
    <w:semiHidden/>
    <w:unhideWhenUsed/>
    <w:qFormat/>
    <w:rsid w:val="004D0947"/>
    <w:pPr>
      <w:spacing w:before="280"/>
    </w:pPr>
    <w:rPr>
      <w:rFonts w:ascii="Tahoma" w:hAnsi="Tahoma"/>
      <w:sz w:val="16"/>
      <w:szCs w:val="16"/>
      <w:lang w:val="x-none" w:eastAsia="x-none"/>
    </w:rPr>
  </w:style>
  <w:style w:type="paragraph" w:customStyle="1" w:styleId="Heading1Unumbered">
    <w:name w:val="Heading 1 Unumbered"/>
    <w:basedOn w:val="Normal"/>
    <w:link w:val="Heading1UnumberedChar"/>
    <w:qFormat/>
    <w:rsid w:val="004D0947"/>
    <w:pPr>
      <w:keepNext/>
      <w:spacing w:before="280" w:after="240" w:afterAutospacing="0"/>
      <w:jc w:val="center"/>
      <w:outlineLvl w:val="0"/>
    </w:pPr>
    <w:rPr>
      <w:rFonts w:ascii="Arial" w:eastAsia="Times New Roman" w:hAnsi="Arial"/>
      <w:color w:val="365F91"/>
      <w:spacing w:val="5"/>
      <w:kern w:val="2"/>
      <w:sz w:val="40"/>
      <w:szCs w:val="52"/>
      <w:lang w:val="x-none" w:eastAsia="x-none"/>
    </w:rPr>
  </w:style>
  <w:style w:type="paragraph" w:styleId="FootnoteText">
    <w:name w:val="footnote text"/>
    <w:basedOn w:val="Normal"/>
    <w:link w:val="FootnoteTextChar"/>
    <w:uiPriority w:val="99"/>
    <w:semiHidden/>
    <w:unhideWhenUsed/>
    <w:rsid w:val="004D0947"/>
    <w:rPr>
      <w:sz w:val="20"/>
      <w:szCs w:val="20"/>
    </w:rPr>
  </w:style>
  <w:style w:type="paragraph" w:styleId="EndnoteText">
    <w:name w:val="endnote text"/>
    <w:basedOn w:val="Normal"/>
    <w:link w:val="EndnoteTextChar"/>
    <w:uiPriority w:val="99"/>
    <w:semiHidden/>
    <w:unhideWhenUsed/>
    <w:rsid w:val="004D0947"/>
    <w:pPr>
      <w:spacing w:before="280"/>
    </w:pPr>
    <w:rPr>
      <w:sz w:val="20"/>
      <w:szCs w:val="20"/>
    </w:rPr>
  </w:style>
  <w:style w:type="paragraph" w:styleId="CommentText">
    <w:name w:val="annotation text"/>
    <w:basedOn w:val="Normal"/>
    <w:link w:val="CommentTextChar"/>
    <w:uiPriority w:val="99"/>
    <w:semiHidden/>
    <w:unhideWhenUsed/>
    <w:qFormat/>
    <w:rsid w:val="004D0947"/>
    <w:rPr>
      <w:sz w:val="20"/>
      <w:szCs w:val="20"/>
    </w:rPr>
  </w:style>
  <w:style w:type="paragraph" w:styleId="CommentSubject">
    <w:name w:val="annotation subject"/>
    <w:basedOn w:val="CommentText"/>
    <w:next w:val="CommentText"/>
    <w:link w:val="CommentSubjectChar"/>
    <w:uiPriority w:val="99"/>
    <w:semiHidden/>
    <w:unhideWhenUsed/>
    <w:qFormat/>
    <w:rsid w:val="004D0947"/>
    <w:rPr>
      <w:b/>
      <w:bCs/>
      <w:lang w:val="x-none" w:eastAsia="x-none"/>
    </w:rPr>
  </w:style>
  <w:style w:type="paragraph" w:styleId="BodyText2">
    <w:name w:val="Body Text 2"/>
    <w:basedOn w:val="Normal"/>
    <w:link w:val="BodyText2Char"/>
    <w:uiPriority w:val="99"/>
    <w:unhideWhenUsed/>
    <w:qFormat/>
    <w:rsid w:val="004D0947"/>
    <w:pPr>
      <w:spacing w:before="280" w:after="120" w:line="480" w:lineRule="auto"/>
    </w:pPr>
    <w:rPr>
      <w:lang w:val="x-none" w:eastAsia="x-none"/>
    </w:rPr>
  </w:style>
  <w:style w:type="paragraph" w:styleId="BodyTextIndent">
    <w:name w:val="Body Text Indent"/>
    <w:basedOn w:val="Normal"/>
    <w:link w:val="BodyTextIndentChar"/>
    <w:uiPriority w:val="99"/>
    <w:semiHidden/>
    <w:unhideWhenUsed/>
    <w:rsid w:val="004D0947"/>
    <w:pPr>
      <w:spacing w:before="280" w:after="120"/>
      <w:ind w:left="283"/>
    </w:pPr>
    <w:rPr>
      <w:lang w:val="x-none" w:eastAsia="x-none"/>
    </w:rPr>
  </w:style>
  <w:style w:type="paragraph" w:styleId="BodyText3">
    <w:name w:val="Body Text 3"/>
    <w:basedOn w:val="Normal"/>
    <w:link w:val="BodyText3Char"/>
    <w:uiPriority w:val="99"/>
    <w:semiHidden/>
    <w:unhideWhenUsed/>
    <w:qFormat/>
    <w:rsid w:val="004D0947"/>
    <w:pPr>
      <w:spacing w:before="280" w:after="120"/>
    </w:pPr>
    <w:rPr>
      <w:sz w:val="16"/>
      <w:szCs w:val="16"/>
      <w:lang w:val="x-none" w:eastAsia="x-none"/>
    </w:rPr>
  </w:style>
  <w:style w:type="paragraph" w:customStyle="1" w:styleId="LetterList">
    <w:name w:val="Letter List"/>
    <w:basedOn w:val="Bullet"/>
    <w:link w:val="LetterListChar"/>
    <w:qFormat/>
    <w:rsid w:val="00C20B3A"/>
    <w:pPr>
      <w:numPr>
        <w:numId w:val="3"/>
      </w:numPr>
      <w:ind w:left="851" w:hanging="284"/>
    </w:pPr>
  </w:style>
  <w:style w:type="paragraph" w:customStyle="1" w:styleId="AnnexHeading">
    <w:name w:val="Annex Heading"/>
    <w:basedOn w:val="Heading2"/>
    <w:link w:val="AnnexHeadingChar"/>
    <w:qFormat/>
    <w:rsid w:val="00710E96"/>
    <w:pPr>
      <w:numPr>
        <w:ilvl w:val="0"/>
        <w:numId w:val="0"/>
      </w:numPr>
      <w:tabs>
        <w:tab w:val="left" w:pos="851"/>
      </w:tabs>
    </w:pPr>
    <w:rPr>
      <w:bCs w:val="0"/>
    </w:rPr>
  </w:style>
  <w:style w:type="paragraph" w:customStyle="1" w:styleId="AnnexBodyText">
    <w:name w:val="Annex Body Text"/>
    <w:basedOn w:val="BodyText"/>
    <w:link w:val="AnnexBodyTextChar"/>
    <w:qFormat/>
    <w:rsid w:val="00710E96"/>
    <w:pPr>
      <w:numPr>
        <w:numId w:val="4"/>
      </w:numPr>
      <w:tabs>
        <w:tab w:val="left" w:pos="851"/>
      </w:tabs>
    </w:pPr>
    <w:rPr>
      <w:rFonts w:eastAsia="Times New Roman"/>
      <w:lang w:eastAsia="en-US"/>
    </w:rPr>
  </w:style>
  <w:style w:type="paragraph" w:customStyle="1" w:styleId="AnnexHeading3">
    <w:name w:val="Annex Heading 3"/>
    <w:basedOn w:val="Heading3"/>
    <w:link w:val="AnnexHeading3Char"/>
    <w:qFormat/>
    <w:rsid w:val="00C51D43"/>
    <w:pPr>
      <w:numPr>
        <w:ilvl w:val="0"/>
        <w:numId w:val="0"/>
      </w:numPr>
      <w:spacing w:before="120" w:beforeAutospacing="0"/>
      <w:ind w:left="851"/>
    </w:pPr>
    <w:rPr>
      <w:bCs w:val="0"/>
      <w:sz w:val="24"/>
    </w:rPr>
  </w:style>
  <w:style w:type="paragraph" w:styleId="TOC1">
    <w:name w:val="toc 1"/>
    <w:basedOn w:val="Normal"/>
    <w:next w:val="Normal"/>
    <w:autoRedefine/>
    <w:uiPriority w:val="39"/>
    <w:unhideWhenUsed/>
    <w:rsid w:val="003A6CB4"/>
    <w:pPr>
      <w:tabs>
        <w:tab w:val="left" w:pos="440"/>
        <w:tab w:val="right" w:leader="dot" w:pos="9072"/>
      </w:tabs>
      <w:spacing w:before="240" w:beforeAutospacing="0" w:afterAutospacing="0"/>
    </w:pPr>
    <w:rPr>
      <w:b/>
    </w:rPr>
  </w:style>
  <w:style w:type="paragraph" w:styleId="TOC2">
    <w:name w:val="toc 2"/>
    <w:basedOn w:val="Normal"/>
    <w:next w:val="Normal"/>
    <w:autoRedefine/>
    <w:uiPriority w:val="39"/>
    <w:unhideWhenUsed/>
    <w:rsid w:val="00C546C8"/>
    <w:pPr>
      <w:tabs>
        <w:tab w:val="left" w:pos="880"/>
        <w:tab w:val="right" w:leader="dot" w:pos="9072"/>
      </w:tabs>
      <w:spacing w:beforeAutospacing="0" w:afterAutospacing="0"/>
      <w:ind w:left="284"/>
      <w:jc w:val="left"/>
    </w:pPr>
  </w:style>
  <w:style w:type="paragraph" w:styleId="TOC3">
    <w:name w:val="toc 3"/>
    <w:basedOn w:val="Normal"/>
    <w:next w:val="Normal"/>
    <w:autoRedefine/>
    <w:uiPriority w:val="39"/>
    <w:unhideWhenUsed/>
    <w:rsid w:val="00325ED7"/>
    <w:pPr>
      <w:ind w:left="440"/>
    </w:pPr>
  </w:style>
  <w:style w:type="paragraph" w:styleId="Quote">
    <w:name w:val="Quote"/>
    <w:basedOn w:val="Normal"/>
    <w:next w:val="Normal"/>
    <w:link w:val="QuoteChar"/>
    <w:uiPriority w:val="29"/>
    <w:qFormat/>
    <w:rsid w:val="008E6339"/>
    <w:pPr>
      <w:ind w:left="567" w:right="567"/>
      <w:jc w:val="center"/>
    </w:pPr>
    <w:rPr>
      <w:bCs/>
      <w:i/>
      <w:iCs/>
      <w:color w:val="000000"/>
      <w:lang w:val="x-none" w:eastAsia="x-none"/>
    </w:rPr>
  </w:style>
  <w:style w:type="paragraph" w:customStyle="1" w:styleId="AnnexTitle">
    <w:name w:val="Annex Title"/>
    <w:basedOn w:val="AnnexHeading"/>
    <w:link w:val="AnnexTitleChar"/>
    <w:qFormat/>
    <w:rsid w:val="00CD2595"/>
    <w:pPr>
      <w:pBdr>
        <w:bottom w:val="single" w:sz="4" w:space="1" w:color="000000"/>
      </w:pBdr>
      <w:tabs>
        <w:tab w:val="clear" w:pos="851"/>
      </w:tabs>
      <w:spacing w:before="0"/>
    </w:pPr>
    <w:rPr>
      <w:b w:val="0"/>
      <w:bCs/>
      <w:sz w:val="40"/>
      <w:lang w:val="en-GB"/>
    </w:rPr>
  </w:style>
  <w:style w:type="paragraph" w:customStyle="1" w:styleId="AppendixTitle">
    <w:name w:val="Appendix Title"/>
    <w:basedOn w:val="AnnexTitle"/>
    <w:link w:val="AppendixTitleChar"/>
    <w:qFormat/>
    <w:rsid w:val="00B61A70"/>
    <w:pPr>
      <w:numPr>
        <w:numId w:val="6"/>
      </w:numPr>
      <w:spacing w:after="240"/>
    </w:pPr>
    <w:rPr>
      <w:bCs w:val="0"/>
      <w:sz w:val="32"/>
    </w:rPr>
  </w:style>
  <w:style w:type="paragraph" w:customStyle="1" w:styleId="AppendixBody">
    <w:name w:val="Appendix Body"/>
    <w:basedOn w:val="AnnexBodyText"/>
    <w:link w:val="AppendixBodyChar"/>
    <w:qFormat/>
    <w:rsid w:val="00B61A70"/>
    <w:pPr>
      <w:numPr>
        <w:numId w:val="0"/>
      </w:numPr>
      <w:tabs>
        <w:tab w:val="num" w:pos="0"/>
      </w:tabs>
      <w:ind w:left="567" w:hanging="567"/>
    </w:pPr>
  </w:style>
  <w:style w:type="paragraph" w:customStyle="1" w:styleId="AppendixHeading">
    <w:name w:val="Appendix Heading"/>
    <w:basedOn w:val="AppendixBody"/>
    <w:link w:val="AppendixHeadingChar"/>
    <w:qFormat/>
    <w:rsid w:val="00FF0E7A"/>
    <w:rPr>
      <w:b/>
      <w:color w:val="00B050"/>
      <w:sz w:val="28"/>
    </w:rPr>
  </w:style>
  <w:style w:type="paragraph" w:customStyle="1" w:styleId="Level1AnnexBodyText">
    <w:name w:val="Level 1 Annex Body Text"/>
    <w:basedOn w:val="AnnexHeading"/>
    <w:link w:val="Level1AnnexBodyTextChar"/>
    <w:qFormat/>
    <w:rsid w:val="001F0070"/>
    <w:pPr>
      <w:spacing w:before="120"/>
    </w:pPr>
    <w:rPr>
      <w:bCs/>
      <w:sz w:val="22"/>
      <w:szCs w:val="22"/>
    </w:rPr>
  </w:style>
  <w:style w:type="paragraph" w:styleId="TOC4">
    <w:name w:val="toc 4"/>
    <w:basedOn w:val="Normal"/>
    <w:next w:val="Normal"/>
    <w:autoRedefine/>
    <w:uiPriority w:val="39"/>
    <w:unhideWhenUsed/>
    <w:rsid w:val="00E55B72"/>
    <w:pPr>
      <w:spacing w:beforeAutospacing="0" w:after="280" w:afterAutospacing="0" w:line="276" w:lineRule="auto"/>
      <w:ind w:left="660"/>
      <w:jc w:val="left"/>
    </w:pPr>
    <w:rPr>
      <w:rFonts w:eastAsia="Times New Roman"/>
      <w:lang w:eastAsia="en-GB"/>
    </w:rPr>
  </w:style>
  <w:style w:type="paragraph" w:styleId="TOC5">
    <w:name w:val="toc 5"/>
    <w:basedOn w:val="Normal"/>
    <w:next w:val="Normal"/>
    <w:autoRedefine/>
    <w:uiPriority w:val="39"/>
    <w:unhideWhenUsed/>
    <w:rsid w:val="00E55B72"/>
    <w:pPr>
      <w:spacing w:beforeAutospacing="0" w:after="280" w:afterAutospacing="0" w:line="276" w:lineRule="auto"/>
      <w:ind w:left="880"/>
      <w:jc w:val="left"/>
    </w:pPr>
    <w:rPr>
      <w:rFonts w:eastAsia="Times New Roman"/>
      <w:lang w:eastAsia="en-GB"/>
    </w:rPr>
  </w:style>
  <w:style w:type="paragraph" w:styleId="TOC6">
    <w:name w:val="toc 6"/>
    <w:basedOn w:val="Normal"/>
    <w:next w:val="Normal"/>
    <w:autoRedefine/>
    <w:uiPriority w:val="39"/>
    <w:unhideWhenUsed/>
    <w:rsid w:val="00E55B72"/>
    <w:pPr>
      <w:spacing w:beforeAutospacing="0" w:after="280" w:afterAutospacing="0" w:line="276" w:lineRule="auto"/>
      <w:ind w:left="1100"/>
      <w:jc w:val="left"/>
    </w:pPr>
    <w:rPr>
      <w:rFonts w:eastAsia="Times New Roman"/>
      <w:lang w:eastAsia="en-GB"/>
    </w:rPr>
  </w:style>
  <w:style w:type="paragraph" w:styleId="TOC7">
    <w:name w:val="toc 7"/>
    <w:basedOn w:val="Normal"/>
    <w:next w:val="Normal"/>
    <w:autoRedefine/>
    <w:uiPriority w:val="39"/>
    <w:unhideWhenUsed/>
    <w:rsid w:val="00E55B72"/>
    <w:pPr>
      <w:spacing w:beforeAutospacing="0" w:after="280" w:afterAutospacing="0" w:line="276" w:lineRule="auto"/>
      <w:ind w:left="1320"/>
      <w:jc w:val="left"/>
    </w:pPr>
    <w:rPr>
      <w:rFonts w:eastAsia="Times New Roman"/>
      <w:lang w:eastAsia="en-GB"/>
    </w:rPr>
  </w:style>
  <w:style w:type="paragraph" w:styleId="TOC8">
    <w:name w:val="toc 8"/>
    <w:basedOn w:val="Normal"/>
    <w:next w:val="Normal"/>
    <w:autoRedefine/>
    <w:uiPriority w:val="39"/>
    <w:unhideWhenUsed/>
    <w:rsid w:val="00E55B72"/>
    <w:pPr>
      <w:spacing w:beforeAutospacing="0" w:after="280" w:afterAutospacing="0" w:line="276" w:lineRule="auto"/>
      <w:ind w:left="1540"/>
      <w:jc w:val="left"/>
    </w:pPr>
    <w:rPr>
      <w:rFonts w:eastAsia="Times New Roman"/>
      <w:lang w:eastAsia="en-GB"/>
    </w:rPr>
  </w:style>
  <w:style w:type="paragraph" w:styleId="TOC9">
    <w:name w:val="toc 9"/>
    <w:basedOn w:val="Normal"/>
    <w:next w:val="Normal"/>
    <w:autoRedefine/>
    <w:uiPriority w:val="39"/>
    <w:unhideWhenUsed/>
    <w:rsid w:val="00E55B72"/>
    <w:pPr>
      <w:spacing w:beforeAutospacing="0" w:after="280" w:afterAutospacing="0" w:line="276" w:lineRule="auto"/>
      <w:ind w:left="1760"/>
      <w:jc w:val="left"/>
    </w:pPr>
    <w:rPr>
      <w:rFonts w:eastAsia="Times New Roman"/>
      <w:lang w:eastAsia="en-GB"/>
    </w:rPr>
  </w:style>
  <w:style w:type="paragraph" w:customStyle="1" w:styleId="legclearfix2">
    <w:name w:val="legclearfix2"/>
    <w:basedOn w:val="Normal"/>
    <w:qFormat/>
    <w:rsid w:val="00277BDB"/>
    <w:pPr>
      <w:shd w:val="clear" w:color="auto" w:fill="FFFFFF"/>
      <w:spacing w:beforeAutospacing="0" w:after="120" w:afterAutospacing="0" w:line="360" w:lineRule="atLeast"/>
      <w:jc w:val="left"/>
    </w:pPr>
    <w:rPr>
      <w:rFonts w:ascii="Times New Roman" w:eastAsia="Times New Roman" w:hAnsi="Times New Roman"/>
      <w:color w:val="000000"/>
      <w:sz w:val="19"/>
      <w:szCs w:val="19"/>
      <w:lang w:eastAsia="en-GB"/>
    </w:rPr>
  </w:style>
  <w:style w:type="paragraph" w:customStyle="1" w:styleId="Default">
    <w:name w:val="Default"/>
    <w:qFormat/>
    <w:rsid w:val="002D6EB6"/>
    <w:rPr>
      <w:rFonts w:cs="Calibri"/>
      <w:color w:val="000000"/>
      <w:sz w:val="24"/>
      <w:szCs w:val="24"/>
    </w:rPr>
  </w:style>
  <w:style w:type="paragraph" w:customStyle="1" w:styleId="FrameContents">
    <w:name w:val="Frame Contents"/>
    <w:basedOn w:val="Normal"/>
    <w:qFormat/>
  </w:style>
  <w:style w:type="table" w:customStyle="1" w:styleId="LED">
    <w:name w:val="LED"/>
    <w:basedOn w:val="TableNormal"/>
    <w:uiPriority w:val="99"/>
    <w:rsid w:val="002906D7"/>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vAlign w:val="center"/>
    </w:tcPr>
    <w:tblStylePr w:type="firstRow">
      <w:pPr>
        <w:jc w:val="center"/>
      </w:pPr>
      <w:rPr>
        <w:b/>
        <w:color w:val="FFFFFF"/>
        <w:sz w:val="22"/>
      </w:rPr>
      <w:tblPr/>
      <w:tcPr>
        <w:shd w:val="clear" w:color="auto" w:fill="963232"/>
      </w:tcPr>
    </w:tblStylePr>
    <w:tblStylePr w:type="lastRow">
      <w:rPr>
        <w:b/>
        <w:color w:val="FFFFFF"/>
      </w:rPr>
      <w:tblPr/>
      <w:tcPr>
        <w:shd w:val="clear" w:color="auto" w:fill="963232"/>
      </w:tcPr>
    </w:tblStylePr>
    <w:tblStylePr w:type="band2Horz">
      <w:tblPr/>
      <w:tcPr>
        <w:shd w:val="clear" w:color="auto" w:fill="D9D9D9"/>
      </w:tcPr>
    </w:tblStylePr>
  </w:style>
  <w:style w:type="table" w:customStyle="1" w:styleId="Style1">
    <w:name w:val="Style1"/>
    <w:basedOn w:val="TableNormal"/>
    <w:uiPriority w:val="99"/>
    <w:rsid w:val="00925869"/>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jc w:val="center"/>
      </w:pPr>
      <w:rPr>
        <w:b/>
        <w:color w:val="FFFFFF"/>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963232"/>
      </w:tcPr>
    </w:tblStylePr>
    <w:tblStylePr w:type="band1Horz">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D9D9D9"/>
      </w:tcPr>
    </w:tblStylePr>
  </w:style>
  <w:style w:type="table" w:customStyle="1" w:styleId="TechModal">
    <w:name w:val="TechModal"/>
    <w:basedOn w:val="TableNormal"/>
    <w:uiPriority w:val="99"/>
    <w:rsid w:val="009F08E3"/>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vAlign w:val="center"/>
    </w:tcPr>
    <w:tblStylePr w:type="firstRow">
      <w:pPr>
        <w:jc w:val="center"/>
      </w:pPr>
      <w:rPr>
        <w:b/>
        <w:color w:val="FFFFFF"/>
        <w:sz w:val="22"/>
      </w:rPr>
      <w:tblPr/>
      <w:tcPr>
        <w:shd w:val="clear" w:color="auto" w:fill="963232"/>
      </w:tcPr>
    </w:tblStylePr>
    <w:tblStylePr w:type="lastRow">
      <w:rPr>
        <w:b/>
        <w:color w:val="FFFFFF"/>
      </w:rPr>
      <w:tblPr/>
      <w:tcPr>
        <w:shd w:val="clear" w:color="auto" w:fill="963232"/>
      </w:tcPr>
    </w:tblStylePr>
    <w:tblStylePr w:type="firstCol">
      <w:pPr>
        <w:jc w:val="center"/>
      </w:pPr>
    </w:tblStylePr>
    <w:tblStylePr w:type="band2Horz">
      <w:tblPr/>
      <w:tcPr>
        <w:shd w:val="clear" w:color="auto" w:fill="D9D9D9"/>
      </w:tcPr>
    </w:tblStylePr>
  </w:style>
  <w:style w:type="table" w:customStyle="1" w:styleId="VFMCTables">
    <w:name w:val="VFMC Tables"/>
    <w:basedOn w:val="TableNormal"/>
    <w:uiPriority w:val="99"/>
    <w:qFormat/>
    <w:rsid w:val="004D0947"/>
    <w:pPr>
      <w:jc w:val="center"/>
    </w:pPr>
    <w:tblPr>
      <w:tblStyleRowBandSize w:val="1"/>
      <w:tblBorders>
        <w:insideH w:val="single" w:sz="18" w:space="0" w:color="FFFFFF"/>
        <w:insideV w:val="single" w:sz="18" w:space="0" w:color="FFFFFF"/>
      </w:tblBorders>
      <w:tblCellMar>
        <w:top w:w="57" w:type="dxa"/>
        <w:bottom w:w="57" w:type="dxa"/>
      </w:tblCellMar>
    </w:tblPr>
    <w:tcPr>
      <w:shd w:val="clear" w:color="auto" w:fill="C8CDEE"/>
      <w:vAlign w:val="center"/>
    </w:tcPr>
    <w:tblStylePr w:type="firstRow">
      <w:pPr>
        <w:wordWrap/>
        <w:jc w:val="center"/>
      </w:pPr>
      <w:rPr>
        <w:b/>
        <w:bCs/>
        <w:color w:val="FFFFFF"/>
        <w:sz w:val="22"/>
      </w:rPr>
      <w:tblPr/>
      <w:tcPr>
        <w:tcBorders>
          <w:top w:val="nil"/>
          <w:left w:val="nil"/>
          <w:bottom w:val="nil"/>
          <w:right w:val="nil"/>
          <w:insideH w:val="nil"/>
          <w:insideV w:val="single" w:sz="18" w:space="0" w:color="FFFFFF"/>
          <w:tl2br w:val="nil"/>
          <w:tr2bl w:val="nil"/>
        </w:tcBorders>
        <w:shd w:val="clear" w:color="000000" w:fill="004992"/>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Grid">
    <w:name w:val="Table Grid"/>
    <w:basedOn w:val="TableNormal"/>
    <w:uiPriority w:val="59"/>
    <w:rsid w:val="004D0947"/>
    <w:tblPr>
      <w:tblBorders>
        <w:top w:val="single" w:sz="4" w:space="0" w:color="1F2328"/>
        <w:left w:val="single" w:sz="4" w:space="0" w:color="1F2328"/>
        <w:bottom w:val="single" w:sz="4" w:space="0" w:color="1F2328"/>
        <w:right w:val="single" w:sz="4" w:space="0" w:color="1F2328"/>
        <w:insideH w:val="single" w:sz="4" w:space="0" w:color="1F2328"/>
        <w:insideV w:val="single" w:sz="4" w:space="0" w:color="1F2328"/>
      </w:tblBorders>
    </w:tblPr>
  </w:style>
  <w:style w:type="table" w:styleId="MediumShading2-Accent1">
    <w:name w:val="Medium Shading 2 Accent 1"/>
    <w:basedOn w:val="TableNormal"/>
    <w:uiPriority w:val="64"/>
    <w:rsid w:val="004D094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LightShading-Accent1">
    <w:name w:val="Light Shading Accent 1"/>
    <w:basedOn w:val="TableNormal"/>
    <w:uiPriority w:val="60"/>
    <w:rsid w:val="004D0947"/>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MediumShading1-Accent1">
    <w:name w:val="Medium Shading 1 Accent 1"/>
    <w:basedOn w:val="TableNormal"/>
    <w:uiPriority w:val="63"/>
    <w:rsid w:val="004D0947"/>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LightGrid-Accent1">
    <w:name w:val="Light Grid Accent 1"/>
    <w:basedOn w:val="TableNormal"/>
    <w:uiPriority w:val="62"/>
    <w:rsid w:val="004D0947"/>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b/>
        <w:bCs/>
      </w:rPr>
    </w:tblStylePr>
    <w:tblStylePr w:type="lastCol">
      <w:rPr>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character" w:styleId="UnresolvedMention">
    <w:name w:val="Unresolved Mention"/>
    <w:basedOn w:val="DefaultParagraphFont"/>
    <w:uiPriority w:val="99"/>
    <w:semiHidden/>
    <w:unhideWhenUsed/>
    <w:rsid w:val="00A06821"/>
    <w:rPr>
      <w:color w:val="605E5C"/>
      <w:shd w:val="clear" w:color="auto" w:fill="E1DFDD"/>
    </w:rPr>
  </w:style>
  <w:style w:type="paragraph" w:customStyle="1" w:styleId="Sign-offdetails">
    <w:name w:val="Sign-off details"/>
    <w:basedOn w:val="Normal"/>
    <w:uiPriority w:val="8"/>
    <w:qFormat/>
    <w:rsid w:val="00F9295F"/>
    <w:pPr>
      <w:suppressAutoHyphens w:val="0"/>
      <w:spacing w:beforeAutospacing="0" w:afterAutospacing="0" w:line="240" w:lineRule="exact"/>
      <w:ind w:right="284"/>
      <w:jc w:val="left"/>
    </w:pPr>
    <w:rPr>
      <w:rFonts w:asciiTheme="minorHAnsi" w:eastAsiaTheme="minorHAnsi" w:hAnsiTheme="minorHAnsi" w:cstheme="minorBidi"/>
      <w:color w:val="4472C4" w:themeColor="accent1"/>
      <w:sz w:val="20"/>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314324">
      <w:bodyDiv w:val="1"/>
      <w:marLeft w:val="0"/>
      <w:marRight w:val="0"/>
      <w:marTop w:val="0"/>
      <w:marBottom w:val="0"/>
      <w:divBdr>
        <w:top w:val="none" w:sz="0" w:space="0" w:color="auto"/>
        <w:left w:val="none" w:sz="0" w:space="0" w:color="auto"/>
        <w:bottom w:val="none" w:sz="0" w:space="0" w:color="auto"/>
        <w:right w:val="none" w:sz="0" w:space="0" w:color="auto"/>
      </w:divBdr>
    </w:div>
    <w:div w:id="33116982">
      <w:bodyDiv w:val="1"/>
      <w:marLeft w:val="0"/>
      <w:marRight w:val="0"/>
      <w:marTop w:val="0"/>
      <w:marBottom w:val="0"/>
      <w:divBdr>
        <w:top w:val="none" w:sz="0" w:space="0" w:color="auto"/>
        <w:left w:val="none" w:sz="0" w:space="0" w:color="auto"/>
        <w:bottom w:val="none" w:sz="0" w:space="0" w:color="auto"/>
        <w:right w:val="none" w:sz="0" w:space="0" w:color="auto"/>
      </w:divBdr>
    </w:div>
    <w:div w:id="82455269">
      <w:bodyDiv w:val="1"/>
      <w:marLeft w:val="0"/>
      <w:marRight w:val="0"/>
      <w:marTop w:val="0"/>
      <w:marBottom w:val="0"/>
      <w:divBdr>
        <w:top w:val="none" w:sz="0" w:space="0" w:color="auto"/>
        <w:left w:val="none" w:sz="0" w:space="0" w:color="auto"/>
        <w:bottom w:val="none" w:sz="0" w:space="0" w:color="auto"/>
        <w:right w:val="none" w:sz="0" w:space="0" w:color="auto"/>
      </w:divBdr>
    </w:div>
    <w:div w:id="255941509">
      <w:bodyDiv w:val="1"/>
      <w:marLeft w:val="0"/>
      <w:marRight w:val="0"/>
      <w:marTop w:val="0"/>
      <w:marBottom w:val="0"/>
      <w:divBdr>
        <w:top w:val="none" w:sz="0" w:space="0" w:color="auto"/>
        <w:left w:val="none" w:sz="0" w:space="0" w:color="auto"/>
        <w:bottom w:val="none" w:sz="0" w:space="0" w:color="auto"/>
        <w:right w:val="none" w:sz="0" w:space="0" w:color="auto"/>
      </w:divBdr>
    </w:div>
    <w:div w:id="266157982">
      <w:bodyDiv w:val="1"/>
      <w:marLeft w:val="0"/>
      <w:marRight w:val="0"/>
      <w:marTop w:val="0"/>
      <w:marBottom w:val="0"/>
      <w:divBdr>
        <w:top w:val="none" w:sz="0" w:space="0" w:color="auto"/>
        <w:left w:val="none" w:sz="0" w:space="0" w:color="auto"/>
        <w:bottom w:val="none" w:sz="0" w:space="0" w:color="auto"/>
        <w:right w:val="none" w:sz="0" w:space="0" w:color="auto"/>
      </w:divBdr>
    </w:div>
    <w:div w:id="563836066">
      <w:bodyDiv w:val="1"/>
      <w:marLeft w:val="0"/>
      <w:marRight w:val="0"/>
      <w:marTop w:val="0"/>
      <w:marBottom w:val="0"/>
      <w:divBdr>
        <w:top w:val="none" w:sz="0" w:space="0" w:color="auto"/>
        <w:left w:val="none" w:sz="0" w:space="0" w:color="auto"/>
        <w:bottom w:val="none" w:sz="0" w:space="0" w:color="auto"/>
        <w:right w:val="none" w:sz="0" w:space="0" w:color="auto"/>
      </w:divBdr>
    </w:div>
    <w:div w:id="803087784">
      <w:bodyDiv w:val="1"/>
      <w:marLeft w:val="0"/>
      <w:marRight w:val="0"/>
      <w:marTop w:val="0"/>
      <w:marBottom w:val="0"/>
      <w:divBdr>
        <w:top w:val="none" w:sz="0" w:space="0" w:color="auto"/>
        <w:left w:val="none" w:sz="0" w:space="0" w:color="auto"/>
        <w:bottom w:val="none" w:sz="0" w:space="0" w:color="auto"/>
        <w:right w:val="none" w:sz="0" w:space="0" w:color="auto"/>
      </w:divBdr>
      <w:divsChild>
        <w:div w:id="2036617590">
          <w:marLeft w:val="0"/>
          <w:marRight w:val="0"/>
          <w:marTop w:val="0"/>
          <w:marBottom w:val="0"/>
          <w:divBdr>
            <w:top w:val="none" w:sz="0" w:space="0" w:color="auto"/>
            <w:left w:val="none" w:sz="0" w:space="0" w:color="auto"/>
            <w:bottom w:val="none" w:sz="0" w:space="0" w:color="auto"/>
            <w:right w:val="none" w:sz="0" w:space="0" w:color="auto"/>
          </w:divBdr>
        </w:div>
      </w:divsChild>
    </w:div>
    <w:div w:id="881094127">
      <w:bodyDiv w:val="1"/>
      <w:marLeft w:val="0"/>
      <w:marRight w:val="0"/>
      <w:marTop w:val="0"/>
      <w:marBottom w:val="0"/>
      <w:divBdr>
        <w:top w:val="none" w:sz="0" w:space="0" w:color="auto"/>
        <w:left w:val="none" w:sz="0" w:space="0" w:color="auto"/>
        <w:bottom w:val="none" w:sz="0" w:space="0" w:color="auto"/>
        <w:right w:val="none" w:sz="0" w:space="0" w:color="auto"/>
      </w:divBdr>
    </w:div>
    <w:div w:id="1049065192">
      <w:bodyDiv w:val="1"/>
      <w:marLeft w:val="0"/>
      <w:marRight w:val="0"/>
      <w:marTop w:val="0"/>
      <w:marBottom w:val="0"/>
      <w:divBdr>
        <w:top w:val="none" w:sz="0" w:space="0" w:color="auto"/>
        <w:left w:val="none" w:sz="0" w:space="0" w:color="auto"/>
        <w:bottom w:val="none" w:sz="0" w:space="0" w:color="auto"/>
        <w:right w:val="none" w:sz="0" w:space="0" w:color="auto"/>
      </w:divBdr>
    </w:div>
    <w:div w:id="1245645670">
      <w:bodyDiv w:val="1"/>
      <w:marLeft w:val="0"/>
      <w:marRight w:val="0"/>
      <w:marTop w:val="0"/>
      <w:marBottom w:val="0"/>
      <w:divBdr>
        <w:top w:val="none" w:sz="0" w:space="0" w:color="auto"/>
        <w:left w:val="none" w:sz="0" w:space="0" w:color="auto"/>
        <w:bottom w:val="none" w:sz="0" w:space="0" w:color="auto"/>
        <w:right w:val="none" w:sz="0" w:space="0" w:color="auto"/>
      </w:divBdr>
    </w:div>
    <w:div w:id="1260142196">
      <w:bodyDiv w:val="1"/>
      <w:marLeft w:val="0"/>
      <w:marRight w:val="0"/>
      <w:marTop w:val="0"/>
      <w:marBottom w:val="0"/>
      <w:divBdr>
        <w:top w:val="none" w:sz="0" w:space="0" w:color="auto"/>
        <w:left w:val="none" w:sz="0" w:space="0" w:color="auto"/>
        <w:bottom w:val="none" w:sz="0" w:space="0" w:color="auto"/>
        <w:right w:val="none" w:sz="0" w:space="0" w:color="auto"/>
      </w:divBdr>
    </w:div>
    <w:div w:id="1336104021">
      <w:bodyDiv w:val="1"/>
      <w:marLeft w:val="0"/>
      <w:marRight w:val="0"/>
      <w:marTop w:val="0"/>
      <w:marBottom w:val="0"/>
      <w:divBdr>
        <w:top w:val="none" w:sz="0" w:space="0" w:color="auto"/>
        <w:left w:val="none" w:sz="0" w:space="0" w:color="auto"/>
        <w:bottom w:val="none" w:sz="0" w:space="0" w:color="auto"/>
        <w:right w:val="none" w:sz="0" w:space="0" w:color="auto"/>
      </w:divBdr>
    </w:div>
    <w:div w:id="1361467097">
      <w:bodyDiv w:val="1"/>
      <w:marLeft w:val="0"/>
      <w:marRight w:val="0"/>
      <w:marTop w:val="0"/>
      <w:marBottom w:val="0"/>
      <w:divBdr>
        <w:top w:val="none" w:sz="0" w:space="0" w:color="auto"/>
        <w:left w:val="none" w:sz="0" w:space="0" w:color="auto"/>
        <w:bottom w:val="none" w:sz="0" w:space="0" w:color="auto"/>
        <w:right w:val="none" w:sz="0" w:space="0" w:color="auto"/>
      </w:divBdr>
    </w:div>
    <w:div w:id="1503856938">
      <w:bodyDiv w:val="1"/>
      <w:marLeft w:val="0"/>
      <w:marRight w:val="0"/>
      <w:marTop w:val="0"/>
      <w:marBottom w:val="0"/>
      <w:divBdr>
        <w:top w:val="none" w:sz="0" w:space="0" w:color="auto"/>
        <w:left w:val="none" w:sz="0" w:space="0" w:color="auto"/>
        <w:bottom w:val="none" w:sz="0" w:space="0" w:color="auto"/>
        <w:right w:val="none" w:sz="0" w:space="0" w:color="auto"/>
      </w:divBdr>
    </w:div>
    <w:div w:id="1721519253">
      <w:bodyDiv w:val="1"/>
      <w:marLeft w:val="0"/>
      <w:marRight w:val="0"/>
      <w:marTop w:val="0"/>
      <w:marBottom w:val="0"/>
      <w:divBdr>
        <w:top w:val="none" w:sz="0" w:space="0" w:color="auto"/>
        <w:left w:val="none" w:sz="0" w:space="0" w:color="auto"/>
        <w:bottom w:val="none" w:sz="0" w:space="0" w:color="auto"/>
        <w:right w:val="none" w:sz="0" w:space="0" w:color="auto"/>
      </w:divBdr>
    </w:div>
    <w:div w:id="207003172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image" Target="media/image8.png"/><Relationship Id="rId21" Type="http://schemas.openxmlformats.org/officeDocument/2006/relationships/hyperlink" Target="https://onecare.org.uk/privacy-policy/" TargetMode="External"/><Relationship Id="rId34" Type="http://schemas.openxmlformats.org/officeDocument/2006/relationships/image" Target="media/image12.png"/><Relationship Id="rId42" Type="http://schemas.openxmlformats.org/officeDocument/2006/relationships/hyperlink" Target="https://medlink.co.uk/privacy/" TargetMode="External"/><Relationship Id="rId47" Type="http://schemas.openxmlformats.org/officeDocument/2006/relationships/hyperlink" Target="https://digital.nhs.uk" TargetMode="External"/><Relationship Id="rId50" Type="http://schemas.openxmlformats.org/officeDocument/2006/relationships/hyperlink" Target="https://www.nhsx.nhs.uk/documents/75/NHSX_Records_Management_CoP_V7.pdf" TargetMode="External"/><Relationship Id="rId55" Type="http://schemas.openxmlformats.org/officeDocument/2006/relationships/hyperlink" Target="https://elementalsoftware.co/privacy-policy/" TargetMode="External"/><Relationship Id="rId63" Type="http://schemas.openxmlformats.org/officeDocument/2006/relationships/footer" Target="footer3.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jpeg"/><Relationship Id="rId29" Type="http://schemas.openxmlformats.org/officeDocument/2006/relationships/hyperlink" Target="https://econsult.net/privacy-policies" TargetMode="External"/><Relationship Id="rId11" Type="http://schemas.openxmlformats.org/officeDocument/2006/relationships/endnotes" Target="endnotes.xml"/><Relationship Id="rId24" Type="http://schemas.openxmlformats.org/officeDocument/2006/relationships/image" Target="media/image7.jpeg"/><Relationship Id="rId32" Type="http://schemas.openxmlformats.org/officeDocument/2006/relationships/image" Target="media/image11.png"/><Relationship Id="rId37" Type="http://schemas.openxmlformats.org/officeDocument/2006/relationships/hyperlink" Target="https://www.iplato.com/privacy/" TargetMode="External"/><Relationship Id="rId40" Type="http://schemas.openxmlformats.org/officeDocument/2006/relationships/image" Target="media/image15.jpeg"/><Relationship Id="rId45" Type="http://schemas.openxmlformats.org/officeDocument/2006/relationships/hyperlink" Target="https://digital.nhs.uk/data-and-information/data-collections-and-data-sets/data-collections/general-practice-data-for-planning-and-research/transparency-notice" TargetMode="External"/><Relationship Id="rId53" Type="http://schemas.openxmlformats.org/officeDocument/2006/relationships/hyperlink" Target="http://www.bristol.ac.uk/primaryhealthcare/researchthemes/imppp/about-imppp-for-study-participants/nhs-digital-privacy-statement/" TargetMode="External"/><Relationship Id="rId58" Type="http://schemas.openxmlformats.org/officeDocument/2006/relationships/hyperlink" Target="https://www.legislation.gov.uk/eur/2016/679/article/6" TargetMode="External"/><Relationship Id="rId5" Type="http://schemas.openxmlformats.org/officeDocument/2006/relationships/customXml" Target="../customXml/item5.xml"/><Relationship Id="rId61" Type="http://schemas.openxmlformats.org/officeDocument/2006/relationships/hyperlink" Target="mailto:%20liberty@almc.co.uk" TargetMode="External"/><Relationship Id="rId19" Type="http://schemas.openxmlformats.org/officeDocument/2006/relationships/hyperlink" Target="https://www.connectingcarebnssg.co.uk/what-this-means-for-me/what-if-i-don-t-want-my-information-shared/" TargetMode="External"/><Relationship Id="rId14" Type="http://schemas.openxmlformats.org/officeDocument/2006/relationships/header" Target="header2.xml"/><Relationship Id="rId22" Type="http://schemas.openxmlformats.org/officeDocument/2006/relationships/image" Target="media/image6.jpeg"/><Relationship Id="rId27" Type="http://schemas.openxmlformats.org/officeDocument/2006/relationships/hyperlink" Target="https://www.emishealth.com/legal/" TargetMode="External"/><Relationship Id="rId30" Type="http://schemas.openxmlformats.org/officeDocument/2006/relationships/image" Target="media/image10.png"/><Relationship Id="rId35" Type="http://schemas.openxmlformats.org/officeDocument/2006/relationships/hyperlink" Target="https://www.getubetter.com/privacy-policy" TargetMode="External"/><Relationship Id="rId43" Type="http://schemas.openxmlformats.org/officeDocument/2006/relationships/hyperlink" Target="https://www.nhs.uk/nhs-app/nhs-app-legal-and-cookies/nhs-app-privacy-policy/privacy-policy/" TargetMode="External"/><Relationship Id="rId48" Type="http://schemas.openxmlformats.org/officeDocument/2006/relationships/hyperlink" Target="https://digital.nhs.uk/data-and-information/data-collections-and-data-sets/data-collections/general-practice-data-for-planning-and-research/transparency-notice" TargetMode="External"/><Relationship Id="rId56" Type="http://schemas.openxmlformats.org/officeDocument/2006/relationships/hyperlink" Target="http://www.nhs.uk/your-nhs-data-matters" TargetMode="External"/><Relationship Id="rId64"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hyperlink" Target="https://nhs.uk/your-nhs-data-matters"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communityequipment.sirona-cic.org.uk/privacy-policy/" TargetMode="External"/><Relationship Id="rId25" Type="http://schemas.openxmlformats.org/officeDocument/2006/relationships/hyperlink" Target="https://www.accurx.com/privacy-policy" TargetMode="External"/><Relationship Id="rId33" Type="http://schemas.openxmlformats.org/officeDocument/2006/relationships/hyperlink" Target="https://support.patientaccess.com/privacy-policy" TargetMode="External"/><Relationship Id="rId38" Type="http://schemas.openxmlformats.org/officeDocument/2006/relationships/image" Target="media/image14.png"/><Relationship Id="rId46" Type="http://schemas.openxmlformats.org/officeDocument/2006/relationships/hyperlink" Target="https://digital.nhs.uk/data-and-information/data-collections-and-data-sets/data-collections/general-practice-data-for-planning-and-research" TargetMode="External"/><Relationship Id="rId59" Type="http://schemas.openxmlformats.org/officeDocument/2006/relationships/hyperlink" Target="http://ico.org.uk/for-organisations/guide-to-data-protection/guide-to-the-general-data-protection-regulation-gdpr/special-category-data/what-are-the-conditions-for-processing/" TargetMode="External"/><Relationship Id="rId20" Type="http://schemas.openxmlformats.org/officeDocument/2006/relationships/image" Target="media/image5.jpeg"/><Relationship Id="rId41" Type="http://schemas.openxmlformats.org/officeDocument/2006/relationships/image" Target="media/image16.png"/><Relationship Id="rId54" Type="http://schemas.openxmlformats.org/officeDocument/2006/relationships/image" Target="media/image17.png"/><Relationship Id="rId62"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www.stpetershospice.org/privacy-policy/" TargetMode="External"/><Relationship Id="rId28" Type="http://schemas.openxmlformats.org/officeDocument/2006/relationships/image" Target="media/image9.png"/><Relationship Id="rId36" Type="http://schemas.openxmlformats.org/officeDocument/2006/relationships/image" Target="media/image13.png"/><Relationship Id="rId49" Type="http://schemas.openxmlformats.org/officeDocument/2006/relationships/hyperlink" Target="https://digital.nhs.uk/data-and-information/data-collections-and-data-sets/data-collections/general-practice-data-for-planning-and-research/transparency-notice" TargetMode="External"/><Relationship Id="rId57" Type="http://schemas.openxmlformats.org/officeDocument/2006/relationships/hyperlink" Target="https://www.gov.uk/government/publications/covid-19-notification-to-gps-and-nhs-england-to-share-information/notice-under-regulation-34-of-the-health-service-control-of-patient-information-regulations-2002" TargetMode="External"/><Relationship Id="rId10" Type="http://schemas.openxmlformats.org/officeDocument/2006/relationships/footnotes" Target="footnotes.xml"/><Relationship Id="rId31" Type="http://schemas.openxmlformats.org/officeDocument/2006/relationships/hyperlink" Target="https://askmygp.uk/privacy-policy-gdpr/" TargetMode="External"/><Relationship Id="rId44" Type="http://schemas.openxmlformats.org/officeDocument/2006/relationships/hyperlink" Target="https://ico.org.uk/for-the-public/official-information/" TargetMode="External"/><Relationship Id="rId52" Type="http://schemas.openxmlformats.org/officeDocument/2006/relationships/hyperlink" Target="http://www.gov.uk/topic/population-screening-programmes" TargetMode="External"/><Relationship Id="rId60" Type="http://schemas.openxmlformats.org/officeDocument/2006/relationships/hyperlink" Target="https://ico.org.uk/"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4.jpeg"/><Relationship Id="rId39" Type="http://schemas.openxmlformats.org/officeDocument/2006/relationships/hyperlink" Target="https://lalu.co.uk/wp-content/uploads/2026/06/Lalu-Group-Privacy-Policy-8-June-2026.pdf" TargetMode="External"/></Relationships>
</file>

<file path=word/_rels/footer2.xml.rels><?xml version="1.0" encoding="UTF-8" standalone="yes"?>
<Relationships xmlns="http://schemas.openxmlformats.org/package/2006/relationships"><Relationship Id="rId2" Type="http://schemas.openxmlformats.org/officeDocument/2006/relationships/image" Target="cid:image001.png@01D77E22.5A878E20" TargetMode="External"/><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8.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11</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1ebcdc14-aef4-4e3f-8848-94d0b963c0a7">
      <Terms xmlns="http://schemas.microsoft.com/office/infopath/2007/PartnerControls"/>
    </lcf76f155ced4ddcb4097134ff3c332f>
    <TaxCatchAll xmlns="c6c65b25-500b-4a28-becb-28a1f15732da"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8BE0498E4C212140B291A1D4008A9FD7" ma:contentTypeVersion="11" ma:contentTypeDescription="Create a new document." ma:contentTypeScope="" ma:versionID="4222470f16eac0fecf6548d721118a91">
  <xsd:schema xmlns:xsd="http://www.w3.org/2001/XMLSchema" xmlns:xs="http://www.w3.org/2001/XMLSchema" xmlns:p="http://schemas.microsoft.com/office/2006/metadata/properties" xmlns:ns2="1ebcdc14-aef4-4e3f-8848-94d0b963c0a7" xmlns:ns3="c6c65b25-500b-4a28-becb-28a1f15732da" targetNamespace="http://schemas.microsoft.com/office/2006/metadata/properties" ma:root="true" ma:fieldsID="d8718077b925371b58aa3aafd8042391" ns2:_="" ns3:_="">
    <xsd:import namespace="1ebcdc14-aef4-4e3f-8848-94d0b963c0a7"/>
    <xsd:import namespace="c6c65b25-500b-4a28-becb-28a1f15732da"/>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bcdc14-aef4-4e3f-8848-94d0b963c0a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ab3dda9-8c21-4c75-9aaf-0be3fafd770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5" nillable="true" ma:displayName="MediaServiceObjectDetectorVersions" ma:description=""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c65b25-500b-4a28-becb-28a1f15732d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f5a6eb8-5ade-4151-a694-027149870816}" ma:internalName="TaxCatchAll" ma:showField="CatchAllData" ma:web="c6c65b25-500b-4a28-becb-28a1f15732d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45D7DA4-9005-408E-AC76-D3DD5FB22AD1}">
  <ds:schemaRefs>
    <ds:schemaRef ds:uri="http://schemas.microsoft.com/sharepoint/v3/contenttype/forms"/>
  </ds:schemaRefs>
</ds:datastoreItem>
</file>

<file path=customXml/itemProps3.xml><?xml version="1.0" encoding="utf-8"?>
<ds:datastoreItem xmlns:ds="http://schemas.openxmlformats.org/officeDocument/2006/customXml" ds:itemID="{D4F7FF31-C32F-4AB3-BFE0-3491BC22300B}">
  <ds:schemaRefs>
    <ds:schemaRef ds:uri="http://schemas.openxmlformats.org/officeDocument/2006/bibliography"/>
  </ds:schemaRefs>
</ds:datastoreItem>
</file>

<file path=customXml/itemProps4.xml><?xml version="1.0" encoding="utf-8"?>
<ds:datastoreItem xmlns:ds="http://schemas.openxmlformats.org/officeDocument/2006/customXml" ds:itemID="{DDB302FB-6FC9-4D98-98F4-3DA392F46C61}">
  <ds:schemaRefs>
    <ds:schemaRef ds:uri="http://schemas.microsoft.com/office/2006/metadata/properties"/>
    <ds:schemaRef ds:uri="http://schemas.microsoft.com/office/infopath/2007/PartnerControls"/>
    <ds:schemaRef ds:uri="1ebcdc14-aef4-4e3f-8848-94d0b963c0a7"/>
    <ds:schemaRef ds:uri="c6c65b25-500b-4a28-becb-28a1f15732da"/>
  </ds:schemaRefs>
</ds:datastoreItem>
</file>

<file path=customXml/itemProps5.xml><?xml version="1.0" encoding="utf-8"?>
<ds:datastoreItem xmlns:ds="http://schemas.openxmlformats.org/officeDocument/2006/customXml" ds:itemID="{33A0E0D9-5176-4127-84FF-87CE526AD3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bcdc14-aef4-4e3f-8848-94d0b963c0a7"/>
    <ds:schemaRef ds:uri="c6c65b25-500b-4a28-becb-28a1f15732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Normal.dotm</Template>
  <TotalTime>16</TotalTime>
  <Pages>25</Pages>
  <Words>9975</Words>
  <Characters>56861</Characters>
  <Application>Microsoft Office Word</Application>
  <DocSecurity>0</DocSecurity>
  <Lines>473</Lines>
  <Paragraphs>133</Paragraphs>
  <ScaleCrop>false</ScaleCrop>
  <HeadingPairs>
    <vt:vector size="2" baseType="variant">
      <vt:variant>
        <vt:lpstr>Title</vt:lpstr>
      </vt:variant>
      <vt:variant>
        <vt:i4>1</vt:i4>
      </vt:variant>
    </vt:vector>
  </HeadingPairs>
  <TitlesOfParts>
    <vt:vector size="1" baseType="lpstr">
      <vt:lpstr>Staff Handbook</vt:lpstr>
    </vt:vector>
  </TitlesOfParts>
  <Company>avon local medical committee</Company>
  <LinksUpToDate>false</LinksUpToDate>
  <CharactersWithSpaces>66703</CharactersWithSpaces>
  <SharedDoc>false</SharedDoc>
  <HLinks>
    <vt:vector size="642" baseType="variant">
      <vt:variant>
        <vt:i4>6225968</vt:i4>
      </vt:variant>
      <vt:variant>
        <vt:i4>537</vt:i4>
      </vt:variant>
      <vt:variant>
        <vt:i4>0</vt:i4>
      </vt:variant>
      <vt:variant>
        <vt:i4>5</vt:i4>
      </vt:variant>
      <vt:variant>
        <vt:lpwstr>mailto:liberty@almc.co.uk</vt:lpwstr>
      </vt:variant>
      <vt:variant>
        <vt:lpwstr/>
      </vt:variant>
      <vt:variant>
        <vt:i4>6684741</vt:i4>
      </vt:variant>
      <vt:variant>
        <vt:i4>534</vt:i4>
      </vt:variant>
      <vt:variant>
        <vt:i4>0</vt:i4>
      </vt:variant>
      <vt:variant>
        <vt:i4>5</vt:i4>
      </vt:variant>
      <vt:variant>
        <vt:lpwstr>mailto:%20liberty@almc.co.uk</vt:lpwstr>
      </vt:variant>
      <vt:variant>
        <vt:lpwstr/>
      </vt:variant>
      <vt:variant>
        <vt:i4>7012411</vt:i4>
      </vt:variant>
      <vt:variant>
        <vt:i4>531</vt:i4>
      </vt:variant>
      <vt:variant>
        <vt:i4>0</vt:i4>
      </vt:variant>
      <vt:variant>
        <vt:i4>5</vt:i4>
      </vt:variant>
      <vt:variant>
        <vt:lpwstr>https://ico.org.uk/</vt:lpwstr>
      </vt:variant>
      <vt:variant>
        <vt:lpwstr/>
      </vt:variant>
      <vt:variant>
        <vt:i4>1966155</vt:i4>
      </vt:variant>
      <vt:variant>
        <vt:i4>528</vt:i4>
      </vt:variant>
      <vt:variant>
        <vt:i4>0</vt:i4>
      </vt:variant>
      <vt:variant>
        <vt:i4>5</vt:i4>
      </vt:variant>
      <vt:variant>
        <vt:lpwstr>http://ico.org.uk/for-organisations/guide-to-data-protection/guide-to-the-general-data-protection-regulation-gdpr/special-category-data/what-are-the-conditions-for-processing/</vt:lpwstr>
      </vt:variant>
      <vt:variant>
        <vt:lpwstr>:~:text=Article%209(2)(a,UK%20GDPR%20standard%20for%20consent.</vt:lpwstr>
      </vt:variant>
      <vt:variant>
        <vt:i4>4980821</vt:i4>
      </vt:variant>
      <vt:variant>
        <vt:i4>525</vt:i4>
      </vt:variant>
      <vt:variant>
        <vt:i4>0</vt:i4>
      </vt:variant>
      <vt:variant>
        <vt:i4>5</vt:i4>
      </vt:variant>
      <vt:variant>
        <vt:lpwstr>https://www.legislation.gov.uk/eur/2016/679/article/6</vt:lpwstr>
      </vt:variant>
      <vt:variant>
        <vt:lpwstr/>
      </vt:variant>
      <vt:variant>
        <vt:i4>5832734</vt:i4>
      </vt:variant>
      <vt:variant>
        <vt:i4>522</vt:i4>
      </vt:variant>
      <vt:variant>
        <vt:i4>0</vt:i4>
      </vt:variant>
      <vt:variant>
        <vt:i4>5</vt:i4>
      </vt:variant>
      <vt:variant>
        <vt:lpwstr>https://www.gov.uk/government/publications/covid-19-notification-to-gps-and-nhs-england-to-share-information/notice-under-regulation-34-of-the-health-service-control-of-patient-information-regulations-2002</vt:lpwstr>
      </vt:variant>
      <vt:variant>
        <vt:lpwstr/>
      </vt:variant>
      <vt:variant>
        <vt:i4>3539045</vt:i4>
      </vt:variant>
      <vt:variant>
        <vt:i4>519</vt:i4>
      </vt:variant>
      <vt:variant>
        <vt:i4>0</vt:i4>
      </vt:variant>
      <vt:variant>
        <vt:i4>5</vt:i4>
      </vt:variant>
      <vt:variant>
        <vt:lpwstr>http://www.nhs.uk/your-nhs-data-matters</vt:lpwstr>
      </vt:variant>
      <vt:variant>
        <vt:lpwstr/>
      </vt:variant>
      <vt:variant>
        <vt:i4>2031707</vt:i4>
      </vt:variant>
      <vt:variant>
        <vt:i4>516</vt:i4>
      </vt:variant>
      <vt:variant>
        <vt:i4>0</vt:i4>
      </vt:variant>
      <vt:variant>
        <vt:i4>5</vt:i4>
      </vt:variant>
      <vt:variant>
        <vt:lpwstr>https://elementalsoftware.co/privacy-policy/</vt:lpwstr>
      </vt:variant>
      <vt:variant>
        <vt:lpwstr/>
      </vt:variant>
      <vt:variant>
        <vt:i4>1900546</vt:i4>
      </vt:variant>
      <vt:variant>
        <vt:i4>513</vt:i4>
      </vt:variant>
      <vt:variant>
        <vt:i4>0</vt:i4>
      </vt:variant>
      <vt:variant>
        <vt:i4>5</vt:i4>
      </vt:variant>
      <vt:variant>
        <vt:lpwstr>http://www.bristol.ac.uk/primaryhealthcare/researchthemes/imppp/about-imppp-for-study-participants/nhs-digital-privacy-statement/</vt:lpwstr>
      </vt:variant>
      <vt:variant>
        <vt:lpwstr/>
      </vt:variant>
      <vt:variant>
        <vt:i4>3801205</vt:i4>
      </vt:variant>
      <vt:variant>
        <vt:i4>510</vt:i4>
      </vt:variant>
      <vt:variant>
        <vt:i4>0</vt:i4>
      </vt:variant>
      <vt:variant>
        <vt:i4>5</vt:i4>
      </vt:variant>
      <vt:variant>
        <vt:lpwstr>http://www.gov.uk/topic/population-screening-programmes</vt:lpwstr>
      </vt:variant>
      <vt:variant>
        <vt:lpwstr/>
      </vt:variant>
      <vt:variant>
        <vt:i4>5701725</vt:i4>
      </vt:variant>
      <vt:variant>
        <vt:i4>507</vt:i4>
      </vt:variant>
      <vt:variant>
        <vt:i4>0</vt:i4>
      </vt:variant>
      <vt:variant>
        <vt:i4>5</vt:i4>
      </vt:variant>
      <vt:variant>
        <vt:lpwstr>https://nhs.uk/your-nhs-data-matters</vt:lpwstr>
      </vt:variant>
      <vt:variant>
        <vt:lpwstr/>
      </vt:variant>
      <vt:variant>
        <vt:i4>2490494</vt:i4>
      </vt:variant>
      <vt:variant>
        <vt:i4>504</vt:i4>
      </vt:variant>
      <vt:variant>
        <vt:i4>0</vt:i4>
      </vt:variant>
      <vt:variant>
        <vt:i4>5</vt:i4>
      </vt:variant>
      <vt:variant>
        <vt:lpwstr>https://www.nhsx.nhs.uk/documents/75/NHSX_Records_Management_CoP_V7.pdf</vt:lpwstr>
      </vt:variant>
      <vt:variant>
        <vt:lpwstr/>
      </vt:variant>
      <vt:variant>
        <vt:i4>7798907</vt:i4>
      </vt:variant>
      <vt:variant>
        <vt:i4>501</vt:i4>
      </vt:variant>
      <vt:variant>
        <vt:i4>0</vt:i4>
      </vt:variant>
      <vt:variant>
        <vt:i4>5</vt:i4>
      </vt:variant>
      <vt:variant>
        <vt:lpwstr>https://digital.nhs.uk/data-and-information/data-collections-and-data-sets/data-collections/general-practice-data-for-planning-and-research/transparency-notice</vt:lpwstr>
      </vt:variant>
      <vt:variant>
        <vt:lpwstr/>
      </vt:variant>
      <vt:variant>
        <vt:i4>7798907</vt:i4>
      </vt:variant>
      <vt:variant>
        <vt:i4>498</vt:i4>
      </vt:variant>
      <vt:variant>
        <vt:i4>0</vt:i4>
      </vt:variant>
      <vt:variant>
        <vt:i4>5</vt:i4>
      </vt:variant>
      <vt:variant>
        <vt:lpwstr>https://digital.nhs.uk/data-and-information/data-collections-and-data-sets/data-collections/general-practice-data-for-planning-and-research/transparency-notice</vt:lpwstr>
      </vt:variant>
      <vt:variant>
        <vt:lpwstr/>
      </vt:variant>
      <vt:variant>
        <vt:i4>7536691</vt:i4>
      </vt:variant>
      <vt:variant>
        <vt:i4>495</vt:i4>
      </vt:variant>
      <vt:variant>
        <vt:i4>0</vt:i4>
      </vt:variant>
      <vt:variant>
        <vt:i4>5</vt:i4>
      </vt:variant>
      <vt:variant>
        <vt:lpwstr>https://digital.nhs.uk/</vt:lpwstr>
      </vt:variant>
      <vt:variant>
        <vt:lpwstr/>
      </vt:variant>
      <vt:variant>
        <vt:i4>1441797</vt:i4>
      </vt:variant>
      <vt:variant>
        <vt:i4>492</vt:i4>
      </vt:variant>
      <vt:variant>
        <vt:i4>0</vt:i4>
      </vt:variant>
      <vt:variant>
        <vt:i4>5</vt:i4>
      </vt:variant>
      <vt:variant>
        <vt:lpwstr>https://digital.nhs.uk/data-and-information/data-collections-and-data-sets/data-collections/general-practice-data-for-planning-and-research</vt:lpwstr>
      </vt:variant>
      <vt:variant>
        <vt:lpwstr>additional-information-for-gp-practices</vt:lpwstr>
      </vt:variant>
      <vt:variant>
        <vt:i4>7798907</vt:i4>
      </vt:variant>
      <vt:variant>
        <vt:i4>489</vt:i4>
      </vt:variant>
      <vt:variant>
        <vt:i4>0</vt:i4>
      </vt:variant>
      <vt:variant>
        <vt:i4>5</vt:i4>
      </vt:variant>
      <vt:variant>
        <vt:lpwstr>https://digital.nhs.uk/data-and-information/data-collections-and-data-sets/data-collections/general-practice-data-for-planning-and-research/transparency-notice</vt:lpwstr>
      </vt:variant>
      <vt:variant>
        <vt:lpwstr/>
      </vt:variant>
      <vt:variant>
        <vt:i4>6225968</vt:i4>
      </vt:variant>
      <vt:variant>
        <vt:i4>486</vt:i4>
      </vt:variant>
      <vt:variant>
        <vt:i4>0</vt:i4>
      </vt:variant>
      <vt:variant>
        <vt:i4>5</vt:i4>
      </vt:variant>
      <vt:variant>
        <vt:lpwstr>mailto:Liberty@almc.co.uk</vt:lpwstr>
      </vt:variant>
      <vt:variant>
        <vt:lpwstr/>
      </vt:variant>
      <vt:variant>
        <vt:i4>458857</vt:i4>
      </vt:variant>
      <vt:variant>
        <vt:i4>480</vt:i4>
      </vt:variant>
      <vt:variant>
        <vt:i4>0</vt:i4>
      </vt:variant>
      <vt:variant>
        <vt:i4>5</vt:i4>
      </vt:variant>
      <vt:variant>
        <vt:lpwstr>https://mcusercontent.com/bd37c271140654db83f395e52/files/a19f0059-25a8-454e-51a0-1845d39ffe52/Privacy_Notice_for_Patients_aged_between_13_16_September_2022.03.docx</vt:lpwstr>
      </vt:variant>
      <vt:variant>
        <vt:lpwstr/>
      </vt:variant>
      <vt:variant>
        <vt:i4>2818104</vt:i4>
      </vt:variant>
      <vt:variant>
        <vt:i4>477</vt:i4>
      </vt:variant>
      <vt:variant>
        <vt:i4>0</vt:i4>
      </vt:variant>
      <vt:variant>
        <vt:i4>5</vt:i4>
      </vt:variant>
      <vt:variant>
        <vt:lpwstr>https://ico.org.uk/for-the-public/official-information/</vt:lpwstr>
      </vt:variant>
      <vt:variant>
        <vt:lpwstr/>
      </vt:variant>
      <vt:variant>
        <vt:i4>7929970</vt:i4>
      </vt:variant>
      <vt:variant>
        <vt:i4>474</vt:i4>
      </vt:variant>
      <vt:variant>
        <vt:i4>0</vt:i4>
      </vt:variant>
      <vt:variant>
        <vt:i4>5</vt:i4>
      </vt:variant>
      <vt:variant>
        <vt:lpwstr>https://www.nhs.uk/nhs-app/nhs-app-legal-and-cookies/nhs-app-privacy-policy/privacy-policy/</vt:lpwstr>
      </vt:variant>
      <vt:variant>
        <vt:lpwstr/>
      </vt:variant>
      <vt:variant>
        <vt:i4>6225968</vt:i4>
      </vt:variant>
      <vt:variant>
        <vt:i4>471</vt:i4>
      </vt:variant>
      <vt:variant>
        <vt:i4>0</vt:i4>
      </vt:variant>
      <vt:variant>
        <vt:i4>5</vt:i4>
      </vt:variant>
      <vt:variant>
        <vt:lpwstr>mailto:liberty@almc.co.uk</vt:lpwstr>
      </vt:variant>
      <vt:variant>
        <vt:lpwstr/>
      </vt:variant>
      <vt:variant>
        <vt:i4>6225968</vt:i4>
      </vt:variant>
      <vt:variant>
        <vt:i4>468</vt:i4>
      </vt:variant>
      <vt:variant>
        <vt:i4>0</vt:i4>
      </vt:variant>
      <vt:variant>
        <vt:i4>5</vt:i4>
      </vt:variant>
      <vt:variant>
        <vt:lpwstr>mailto:Liberty@almc.co.uk</vt:lpwstr>
      </vt:variant>
      <vt:variant>
        <vt:lpwstr/>
      </vt:variant>
      <vt:variant>
        <vt:i4>3735608</vt:i4>
      </vt:variant>
      <vt:variant>
        <vt:i4>465</vt:i4>
      </vt:variant>
      <vt:variant>
        <vt:i4>0</vt:i4>
      </vt:variant>
      <vt:variant>
        <vt:i4>5</vt:i4>
      </vt:variant>
      <vt:variant>
        <vt:lpwstr>https://www.iplato.com/privacy/</vt:lpwstr>
      </vt:variant>
      <vt:variant>
        <vt:lpwstr/>
      </vt:variant>
      <vt:variant>
        <vt:i4>4915202</vt:i4>
      </vt:variant>
      <vt:variant>
        <vt:i4>462</vt:i4>
      </vt:variant>
      <vt:variant>
        <vt:i4>0</vt:i4>
      </vt:variant>
      <vt:variant>
        <vt:i4>5</vt:i4>
      </vt:variant>
      <vt:variant>
        <vt:lpwstr>https://www.getubetter.com/privacy-policy</vt:lpwstr>
      </vt:variant>
      <vt:variant>
        <vt:lpwstr/>
      </vt:variant>
      <vt:variant>
        <vt:i4>2621492</vt:i4>
      </vt:variant>
      <vt:variant>
        <vt:i4>459</vt:i4>
      </vt:variant>
      <vt:variant>
        <vt:i4>0</vt:i4>
      </vt:variant>
      <vt:variant>
        <vt:i4>5</vt:i4>
      </vt:variant>
      <vt:variant>
        <vt:lpwstr>https://mjog.livi.co.uk/privacy-policy</vt:lpwstr>
      </vt:variant>
      <vt:variant>
        <vt:lpwstr/>
      </vt:variant>
      <vt:variant>
        <vt:i4>262216</vt:i4>
      </vt:variant>
      <vt:variant>
        <vt:i4>456</vt:i4>
      </vt:variant>
      <vt:variant>
        <vt:i4>0</vt:i4>
      </vt:variant>
      <vt:variant>
        <vt:i4>5</vt:i4>
      </vt:variant>
      <vt:variant>
        <vt:lpwstr>https://support.patientaccess.com/privacy-policy</vt:lpwstr>
      </vt:variant>
      <vt:variant>
        <vt:lpwstr/>
      </vt:variant>
      <vt:variant>
        <vt:i4>6815803</vt:i4>
      </vt:variant>
      <vt:variant>
        <vt:i4>453</vt:i4>
      </vt:variant>
      <vt:variant>
        <vt:i4>0</vt:i4>
      </vt:variant>
      <vt:variant>
        <vt:i4>5</vt:i4>
      </vt:variant>
      <vt:variant>
        <vt:lpwstr>https://askmygp.uk/privacy-policy-gdpr/</vt:lpwstr>
      </vt:variant>
      <vt:variant>
        <vt:lpwstr/>
      </vt:variant>
      <vt:variant>
        <vt:i4>1835028</vt:i4>
      </vt:variant>
      <vt:variant>
        <vt:i4>450</vt:i4>
      </vt:variant>
      <vt:variant>
        <vt:i4>0</vt:i4>
      </vt:variant>
      <vt:variant>
        <vt:i4>5</vt:i4>
      </vt:variant>
      <vt:variant>
        <vt:lpwstr>https://econsult.net/privacy-policies</vt:lpwstr>
      </vt:variant>
      <vt:variant>
        <vt:lpwstr/>
      </vt:variant>
      <vt:variant>
        <vt:i4>6160475</vt:i4>
      </vt:variant>
      <vt:variant>
        <vt:i4>447</vt:i4>
      </vt:variant>
      <vt:variant>
        <vt:i4>0</vt:i4>
      </vt:variant>
      <vt:variant>
        <vt:i4>5</vt:i4>
      </vt:variant>
      <vt:variant>
        <vt:lpwstr>https://www.emishealth.com/legal/</vt:lpwstr>
      </vt:variant>
      <vt:variant>
        <vt:lpwstr/>
      </vt:variant>
      <vt:variant>
        <vt:i4>5636114</vt:i4>
      </vt:variant>
      <vt:variant>
        <vt:i4>444</vt:i4>
      </vt:variant>
      <vt:variant>
        <vt:i4>0</vt:i4>
      </vt:variant>
      <vt:variant>
        <vt:i4>5</vt:i4>
      </vt:variant>
      <vt:variant>
        <vt:lpwstr>https://www.accurx.com/privacy-policy</vt:lpwstr>
      </vt:variant>
      <vt:variant>
        <vt:lpwstr/>
      </vt:variant>
      <vt:variant>
        <vt:i4>7667748</vt:i4>
      </vt:variant>
      <vt:variant>
        <vt:i4>441</vt:i4>
      </vt:variant>
      <vt:variant>
        <vt:i4>0</vt:i4>
      </vt:variant>
      <vt:variant>
        <vt:i4>5</vt:i4>
      </vt:variant>
      <vt:variant>
        <vt:lpwstr>https://www.stpetershospice.org/privacy-policy/</vt:lpwstr>
      </vt:variant>
      <vt:variant>
        <vt:lpwstr/>
      </vt:variant>
      <vt:variant>
        <vt:i4>2490409</vt:i4>
      </vt:variant>
      <vt:variant>
        <vt:i4>438</vt:i4>
      </vt:variant>
      <vt:variant>
        <vt:i4>0</vt:i4>
      </vt:variant>
      <vt:variant>
        <vt:i4>5</vt:i4>
      </vt:variant>
      <vt:variant>
        <vt:lpwstr>https://onecare.org.uk/privacy-policy/</vt:lpwstr>
      </vt:variant>
      <vt:variant>
        <vt:lpwstr/>
      </vt:variant>
      <vt:variant>
        <vt:i4>5177361</vt:i4>
      </vt:variant>
      <vt:variant>
        <vt:i4>435</vt:i4>
      </vt:variant>
      <vt:variant>
        <vt:i4>0</vt:i4>
      </vt:variant>
      <vt:variant>
        <vt:i4>5</vt:i4>
      </vt:variant>
      <vt:variant>
        <vt:lpwstr>https://www.connectingcarebnssg.co.uk/what-this-means-for-me/what-if-i-don-t-want-my-information-shared/</vt:lpwstr>
      </vt:variant>
      <vt:variant>
        <vt:lpwstr/>
      </vt:variant>
      <vt:variant>
        <vt:i4>1769502</vt:i4>
      </vt:variant>
      <vt:variant>
        <vt:i4>432</vt:i4>
      </vt:variant>
      <vt:variant>
        <vt:i4>0</vt:i4>
      </vt:variant>
      <vt:variant>
        <vt:i4>5</vt:i4>
      </vt:variant>
      <vt:variant>
        <vt:lpwstr>https://communityequipment.sirona-cic.org.uk/privacy-policy/</vt:lpwstr>
      </vt:variant>
      <vt:variant>
        <vt:lpwstr/>
      </vt:variant>
      <vt:variant>
        <vt:i4>6225968</vt:i4>
      </vt:variant>
      <vt:variant>
        <vt:i4>429</vt:i4>
      </vt:variant>
      <vt:variant>
        <vt:i4>0</vt:i4>
      </vt:variant>
      <vt:variant>
        <vt:i4>5</vt:i4>
      </vt:variant>
      <vt:variant>
        <vt:lpwstr>mailto:Liberty@almc.co.uk</vt:lpwstr>
      </vt:variant>
      <vt:variant>
        <vt:lpwstr/>
      </vt:variant>
      <vt:variant>
        <vt:i4>1507379</vt:i4>
      </vt:variant>
      <vt:variant>
        <vt:i4>422</vt:i4>
      </vt:variant>
      <vt:variant>
        <vt:i4>0</vt:i4>
      </vt:variant>
      <vt:variant>
        <vt:i4>5</vt:i4>
      </vt:variant>
      <vt:variant>
        <vt:lpwstr/>
      </vt:variant>
      <vt:variant>
        <vt:lpwstr>_Toc115343317</vt:lpwstr>
      </vt:variant>
      <vt:variant>
        <vt:i4>1507379</vt:i4>
      </vt:variant>
      <vt:variant>
        <vt:i4>416</vt:i4>
      </vt:variant>
      <vt:variant>
        <vt:i4>0</vt:i4>
      </vt:variant>
      <vt:variant>
        <vt:i4>5</vt:i4>
      </vt:variant>
      <vt:variant>
        <vt:lpwstr/>
      </vt:variant>
      <vt:variant>
        <vt:lpwstr>_Toc115343316</vt:lpwstr>
      </vt:variant>
      <vt:variant>
        <vt:i4>1507379</vt:i4>
      </vt:variant>
      <vt:variant>
        <vt:i4>410</vt:i4>
      </vt:variant>
      <vt:variant>
        <vt:i4>0</vt:i4>
      </vt:variant>
      <vt:variant>
        <vt:i4>5</vt:i4>
      </vt:variant>
      <vt:variant>
        <vt:lpwstr/>
      </vt:variant>
      <vt:variant>
        <vt:lpwstr>_Toc115343315</vt:lpwstr>
      </vt:variant>
      <vt:variant>
        <vt:i4>1507379</vt:i4>
      </vt:variant>
      <vt:variant>
        <vt:i4>404</vt:i4>
      </vt:variant>
      <vt:variant>
        <vt:i4>0</vt:i4>
      </vt:variant>
      <vt:variant>
        <vt:i4>5</vt:i4>
      </vt:variant>
      <vt:variant>
        <vt:lpwstr/>
      </vt:variant>
      <vt:variant>
        <vt:lpwstr>_Toc115343314</vt:lpwstr>
      </vt:variant>
      <vt:variant>
        <vt:i4>1507379</vt:i4>
      </vt:variant>
      <vt:variant>
        <vt:i4>398</vt:i4>
      </vt:variant>
      <vt:variant>
        <vt:i4>0</vt:i4>
      </vt:variant>
      <vt:variant>
        <vt:i4>5</vt:i4>
      </vt:variant>
      <vt:variant>
        <vt:lpwstr/>
      </vt:variant>
      <vt:variant>
        <vt:lpwstr>_Toc115343313</vt:lpwstr>
      </vt:variant>
      <vt:variant>
        <vt:i4>1507379</vt:i4>
      </vt:variant>
      <vt:variant>
        <vt:i4>392</vt:i4>
      </vt:variant>
      <vt:variant>
        <vt:i4>0</vt:i4>
      </vt:variant>
      <vt:variant>
        <vt:i4>5</vt:i4>
      </vt:variant>
      <vt:variant>
        <vt:lpwstr/>
      </vt:variant>
      <vt:variant>
        <vt:lpwstr>_Toc115343312</vt:lpwstr>
      </vt:variant>
      <vt:variant>
        <vt:i4>1507379</vt:i4>
      </vt:variant>
      <vt:variant>
        <vt:i4>386</vt:i4>
      </vt:variant>
      <vt:variant>
        <vt:i4>0</vt:i4>
      </vt:variant>
      <vt:variant>
        <vt:i4>5</vt:i4>
      </vt:variant>
      <vt:variant>
        <vt:lpwstr/>
      </vt:variant>
      <vt:variant>
        <vt:lpwstr>_Toc115343311</vt:lpwstr>
      </vt:variant>
      <vt:variant>
        <vt:i4>1507379</vt:i4>
      </vt:variant>
      <vt:variant>
        <vt:i4>380</vt:i4>
      </vt:variant>
      <vt:variant>
        <vt:i4>0</vt:i4>
      </vt:variant>
      <vt:variant>
        <vt:i4>5</vt:i4>
      </vt:variant>
      <vt:variant>
        <vt:lpwstr/>
      </vt:variant>
      <vt:variant>
        <vt:lpwstr>_Toc115343310</vt:lpwstr>
      </vt:variant>
      <vt:variant>
        <vt:i4>1441843</vt:i4>
      </vt:variant>
      <vt:variant>
        <vt:i4>374</vt:i4>
      </vt:variant>
      <vt:variant>
        <vt:i4>0</vt:i4>
      </vt:variant>
      <vt:variant>
        <vt:i4>5</vt:i4>
      </vt:variant>
      <vt:variant>
        <vt:lpwstr/>
      </vt:variant>
      <vt:variant>
        <vt:lpwstr>_Toc115343309</vt:lpwstr>
      </vt:variant>
      <vt:variant>
        <vt:i4>1441843</vt:i4>
      </vt:variant>
      <vt:variant>
        <vt:i4>368</vt:i4>
      </vt:variant>
      <vt:variant>
        <vt:i4>0</vt:i4>
      </vt:variant>
      <vt:variant>
        <vt:i4>5</vt:i4>
      </vt:variant>
      <vt:variant>
        <vt:lpwstr/>
      </vt:variant>
      <vt:variant>
        <vt:lpwstr>_Toc115343308</vt:lpwstr>
      </vt:variant>
      <vt:variant>
        <vt:i4>1441843</vt:i4>
      </vt:variant>
      <vt:variant>
        <vt:i4>362</vt:i4>
      </vt:variant>
      <vt:variant>
        <vt:i4>0</vt:i4>
      </vt:variant>
      <vt:variant>
        <vt:i4>5</vt:i4>
      </vt:variant>
      <vt:variant>
        <vt:lpwstr/>
      </vt:variant>
      <vt:variant>
        <vt:lpwstr>_Toc115343307</vt:lpwstr>
      </vt:variant>
      <vt:variant>
        <vt:i4>1441843</vt:i4>
      </vt:variant>
      <vt:variant>
        <vt:i4>356</vt:i4>
      </vt:variant>
      <vt:variant>
        <vt:i4>0</vt:i4>
      </vt:variant>
      <vt:variant>
        <vt:i4>5</vt:i4>
      </vt:variant>
      <vt:variant>
        <vt:lpwstr/>
      </vt:variant>
      <vt:variant>
        <vt:lpwstr>_Toc115343306</vt:lpwstr>
      </vt:variant>
      <vt:variant>
        <vt:i4>1441843</vt:i4>
      </vt:variant>
      <vt:variant>
        <vt:i4>350</vt:i4>
      </vt:variant>
      <vt:variant>
        <vt:i4>0</vt:i4>
      </vt:variant>
      <vt:variant>
        <vt:i4>5</vt:i4>
      </vt:variant>
      <vt:variant>
        <vt:lpwstr/>
      </vt:variant>
      <vt:variant>
        <vt:lpwstr>_Toc115343305</vt:lpwstr>
      </vt:variant>
      <vt:variant>
        <vt:i4>1441843</vt:i4>
      </vt:variant>
      <vt:variant>
        <vt:i4>344</vt:i4>
      </vt:variant>
      <vt:variant>
        <vt:i4>0</vt:i4>
      </vt:variant>
      <vt:variant>
        <vt:i4>5</vt:i4>
      </vt:variant>
      <vt:variant>
        <vt:lpwstr/>
      </vt:variant>
      <vt:variant>
        <vt:lpwstr>_Toc115343304</vt:lpwstr>
      </vt:variant>
      <vt:variant>
        <vt:i4>1441843</vt:i4>
      </vt:variant>
      <vt:variant>
        <vt:i4>338</vt:i4>
      </vt:variant>
      <vt:variant>
        <vt:i4>0</vt:i4>
      </vt:variant>
      <vt:variant>
        <vt:i4>5</vt:i4>
      </vt:variant>
      <vt:variant>
        <vt:lpwstr/>
      </vt:variant>
      <vt:variant>
        <vt:lpwstr>_Toc115343303</vt:lpwstr>
      </vt:variant>
      <vt:variant>
        <vt:i4>1441843</vt:i4>
      </vt:variant>
      <vt:variant>
        <vt:i4>332</vt:i4>
      </vt:variant>
      <vt:variant>
        <vt:i4>0</vt:i4>
      </vt:variant>
      <vt:variant>
        <vt:i4>5</vt:i4>
      </vt:variant>
      <vt:variant>
        <vt:lpwstr/>
      </vt:variant>
      <vt:variant>
        <vt:lpwstr>_Toc115343302</vt:lpwstr>
      </vt:variant>
      <vt:variant>
        <vt:i4>1441843</vt:i4>
      </vt:variant>
      <vt:variant>
        <vt:i4>326</vt:i4>
      </vt:variant>
      <vt:variant>
        <vt:i4>0</vt:i4>
      </vt:variant>
      <vt:variant>
        <vt:i4>5</vt:i4>
      </vt:variant>
      <vt:variant>
        <vt:lpwstr/>
      </vt:variant>
      <vt:variant>
        <vt:lpwstr>_Toc115343301</vt:lpwstr>
      </vt:variant>
      <vt:variant>
        <vt:i4>1441843</vt:i4>
      </vt:variant>
      <vt:variant>
        <vt:i4>320</vt:i4>
      </vt:variant>
      <vt:variant>
        <vt:i4>0</vt:i4>
      </vt:variant>
      <vt:variant>
        <vt:i4>5</vt:i4>
      </vt:variant>
      <vt:variant>
        <vt:lpwstr/>
      </vt:variant>
      <vt:variant>
        <vt:lpwstr>_Toc115343300</vt:lpwstr>
      </vt:variant>
      <vt:variant>
        <vt:i4>2031666</vt:i4>
      </vt:variant>
      <vt:variant>
        <vt:i4>314</vt:i4>
      </vt:variant>
      <vt:variant>
        <vt:i4>0</vt:i4>
      </vt:variant>
      <vt:variant>
        <vt:i4>5</vt:i4>
      </vt:variant>
      <vt:variant>
        <vt:lpwstr/>
      </vt:variant>
      <vt:variant>
        <vt:lpwstr>_Toc115343299</vt:lpwstr>
      </vt:variant>
      <vt:variant>
        <vt:i4>2031666</vt:i4>
      </vt:variant>
      <vt:variant>
        <vt:i4>308</vt:i4>
      </vt:variant>
      <vt:variant>
        <vt:i4>0</vt:i4>
      </vt:variant>
      <vt:variant>
        <vt:i4>5</vt:i4>
      </vt:variant>
      <vt:variant>
        <vt:lpwstr/>
      </vt:variant>
      <vt:variant>
        <vt:lpwstr>_Toc115343298</vt:lpwstr>
      </vt:variant>
      <vt:variant>
        <vt:i4>2031666</vt:i4>
      </vt:variant>
      <vt:variant>
        <vt:i4>302</vt:i4>
      </vt:variant>
      <vt:variant>
        <vt:i4>0</vt:i4>
      </vt:variant>
      <vt:variant>
        <vt:i4>5</vt:i4>
      </vt:variant>
      <vt:variant>
        <vt:lpwstr/>
      </vt:variant>
      <vt:variant>
        <vt:lpwstr>_Toc115343297</vt:lpwstr>
      </vt:variant>
      <vt:variant>
        <vt:i4>2031666</vt:i4>
      </vt:variant>
      <vt:variant>
        <vt:i4>296</vt:i4>
      </vt:variant>
      <vt:variant>
        <vt:i4>0</vt:i4>
      </vt:variant>
      <vt:variant>
        <vt:i4>5</vt:i4>
      </vt:variant>
      <vt:variant>
        <vt:lpwstr/>
      </vt:variant>
      <vt:variant>
        <vt:lpwstr>_Toc115343296</vt:lpwstr>
      </vt:variant>
      <vt:variant>
        <vt:i4>2031666</vt:i4>
      </vt:variant>
      <vt:variant>
        <vt:i4>290</vt:i4>
      </vt:variant>
      <vt:variant>
        <vt:i4>0</vt:i4>
      </vt:variant>
      <vt:variant>
        <vt:i4>5</vt:i4>
      </vt:variant>
      <vt:variant>
        <vt:lpwstr/>
      </vt:variant>
      <vt:variant>
        <vt:lpwstr>_Toc115343295</vt:lpwstr>
      </vt:variant>
      <vt:variant>
        <vt:i4>2031666</vt:i4>
      </vt:variant>
      <vt:variant>
        <vt:i4>284</vt:i4>
      </vt:variant>
      <vt:variant>
        <vt:i4>0</vt:i4>
      </vt:variant>
      <vt:variant>
        <vt:i4>5</vt:i4>
      </vt:variant>
      <vt:variant>
        <vt:lpwstr/>
      </vt:variant>
      <vt:variant>
        <vt:lpwstr>_Toc115343294</vt:lpwstr>
      </vt:variant>
      <vt:variant>
        <vt:i4>2031666</vt:i4>
      </vt:variant>
      <vt:variant>
        <vt:i4>278</vt:i4>
      </vt:variant>
      <vt:variant>
        <vt:i4>0</vt:i4>
      </vt:variant>
      <vt:variant>
        <vt:i4>5</vt:i4>
      </vt:variant>
      <vt:variant>
        <vt:lpwstr/>
      </vt:variant>
      <vt:variant>
        <vt:lpwstr>_Toc115343293</vt:lpwstr>
      </vt:variant>
      <vt:variant>
        <vt:i4>2031666</vt:i4>
      </vt:variant>
      <vt:variant>
        <vt:i4>272</vt:i4>
      </vt:variant>
      <vt:variant>
        <vt:i4>0</vt:i4>
      </vt:variant>
      <vt:variant>
        <vt:i4>5</vt:i4>
      </vt:variant>
      <vt:variant>
        <vt:lpwstr/>
      </vt:variant>
      <vt:variant>
        <vt:lpwstr>_Toc115343292</vt:lpwstr>
      </vt:variant>
      <vt:variant>
        <vt:i4>2031666</vt:i4>
      </vt:variant>
      <vt:variant>
        <vt:i4>266</vt:i4>
      </vt:variant>
      <vt:variant>
        <vt:i4>0</vt:i4>
      </vt:variant>
      <vt:variant>
        <vt:i4>5</vt:i4>
      </vt:variant>
      <vt:variant>
        <vt:lpwstr/>
      </vt:variant>
      <vt:variant>
        <vt:lpwstr>_Toc115343291</vt:lpwstr>
      </vt:variant>
      <vt:variant>
        <vt:i4>2031666</vt:i4>
      </vt:variant>
      <vt:variant>
        <vt:i4>260</vt:i4>
      </vt:variant>
      <vt:variant>
        <vt:i4>0</vt:i4>
      </vt:variant>
      <vt:variant>
        <vt:i4>5</vt:i4>
      </vt:variant>
      <vt:variant>
        <vt:lpwstr/>
      </vt:variant>
      <vt:variant>
        <vt:lpwstr>_Toc115343290</vt:lpwstr>
      </vt:variant>
      <vt:variant>
        <vt:i4>1966130</vt:i4>
      </vt:variant>
      <vt:variant>
        <vt:i4>254</vt:i4>
      </vt:variant>
      <vt:variant>
        <vt:i4>0</vt:i4>
      </vt:variant>
      <vt:variant>
        <vt:i4>5</vt:i4>
      </vt:variant>
      <vt:variant>
        <vt:lpwstr/>
      </vt:variant>
      <vt:variant>
        <vt:lpwstr>_Toc115343289</vt:lpwstr>
      </vt:variant>
      <vt:variant>
        <vt:i4>1966130</vt:i4>
      </vt:variant>
      <vt:variant>
        <vt:i4>248</vt:i4>
      </vt:variant>
      <vt:variant>
        <vt:i4>0</vt:i4>
      </vt:variant>
      <vt:variant>
        <vt:i4>5</vt:i4>
      </vt:variant>
      <vt:variant>
        <vt:lpwstr/>
      </vt:variant>
      <vt:variant>
        <vt:lpwstr>_Toc115343288</vt:lpwstr>
      </vt:variant>
      <vt:variant>
        <vt:i4>1966130</vt:i4>
      </vt:variant>
      <vt:variant>
        <vt:i4>242</vt:i4>
      </vt:variant>
      <vt:variant>
        <vt:i4>0</vt:i4>
      </vt:variant>
      <vt:variant>
        <vt:i4>5</vt:i4>
      </vt:variant>
      <vt:variant>
        <vt:lpwstr/>
      </vt:variant>
      <vt:variant>
        <vt:lpwstr>_Toc115343287</vt:lpwstr>
      </vt:variant>
      <vt:variant>
        <vt:i4>1966130</vt:i4>
      </vt:variant>
      <vt:variant>
        <vt:i4>236</vt:i4>
      </vt:variant>
      <vt:variant>
        <vt:i4>0</vt:i4>
      </vt:variant>
      <vt:variant>
        <vt:i4>5</vt:i4>
      </vt:variant>
      <vt:variant>
        <vt:lpwstr/>
      </vt:variant>
      <vt:variant>
        <vt:lpwstr>_Toc115343286</vt:lpwstr>
      </vt:variant>
      <vt:variant>
        <vt:i4>1966130</vt:i4>
      </vt:variant>
      <vt:variant>
        <vt:i4>230</vt:i4>
      </vt:variant>
      <vt:variant>
        <vt:i4>0</vt:i4>
      </vt:variant>
      <vt:variant>
        <vt:i4>5</vt:i4>
      </vt:variant>
      <vt:variant>
        <vt:lpwstr/>
      </vt:variant>
      <vt:variant>
        <vt:lpwstr>_Toc115343285</vt:lpwstr>
      </vt:variant>
      <vt:variant>
        <vt:i4>1966130</vt:i4>
      </vt:variant>
      <vt:variant>
        <vt:i4>224</vt:i4>
      </vt:variant>
      <vt:variant>
        <vt:i4>0</vt:i4>
      </vt:variant>
      <vt:variant>
        <vt:i4>5</vt:i4>
      </vt:variant>
      <vt:variant>
        <vt:lpwstr/>
      </vt:variant>
      <vt:variant>
        <vt:lpwstr>_Toc115343284</vt:lpwstr>
      </vt:variant>
      <vt:variant>
        <vt:i4>1966130</vt:i4>
      </vt:variant>
      <vt:variant>
        <vt:i4>218</vt:i4>
      </vt:variant>
      <vt:variant>
        <vt:i4>0</vt:i4>
      </vt:variant>
      <vt:variant>
        <vt:i4>5</vt:i4>
      </vt:variant>
      <vt:variant>
        <vt:lpwstr/>
      </vt:variant>
      <vt:variant>
        <vt:lpwstr>_Toc115343283</vt:lpwstr>
      </vt:variant>
      <vt:variant>
        <vt:i4>1966130</vt:i4>
      </vt:variant>
      <vt:variant>
        <vt:i4>212</vt:i4>
      </vt:variant>
      <vt:variant>
        <vt:i4>0</vt:i4>
      </vt:variant>
      <vt:variant>
        <vt:i4>5</vt:i4>
      </vt:variant>
      <vt:variant>
        <vt:lpwstr/>
      </vt:variant>
      <vt:variant>
        <vt:lpwstr>_Toc115343282</vt:lpwstr>
      </vt:variant>
      <vt:variant>
        <vt:i4>1966130</vt:i4>
      </vt:variant>
      <vt:variant>
        <vt:i4>206</vt:i4>
      </vt:variant>
      <vt:variant>
        <vt:i4>0</vt:i4>
      </vt:variant>
      <vt:variant>
        <vt:i4>5</vt:i4>
      </vt:variant>
      <vt:variant>
        <vt:lpwstr/>
      </vt:variant>
      <vt:variant>
        <vt:lpwstr>_Toc115343281</vt:lpwstr>
      </vt:variant>
      <vt:variant>
        <vt:i4>1966130</vt:i4>
      </vt:variant>
      <vt:variant>
        <vt:i4>200</vt:i4>
      </vt:variant>
      <vt:variant>
        <vt:i4>0</vt:i4>
      </vt:variant>
      <vt:variant>
        <vt:i4>5</vt:i4>
      </vt:variant>
      <vt:variant>
        <vt:lpwstr/>
      </vt:variant>
      <vt:variant>
        <vt:lpwstr>_Toc115343280</vt:lpwstr>
      </vt:variant>
      <vt:variant>
        <vt:i4>1114162</vt:i4>
      </vt:variant>
      <vt:variant>
        <vt:i4>194</vt:i4>
      </vt:variant>
      <vt:variant>
        <vt:i4>0</vt:i4>
      </vt:variant>
      <vt:variant>
        <vt:i4>5</vt:i4>
      </vt:variant>
      <vt:variant>
        <vt:lpwstr/>
      </vt:variant>
      <vt:variant>
        <vt:lpwstr>_Toc115343279</vt:lpwstr>
      </vt:variant>
      <vt:variant>
        <vt:i4>1114162</vt:i4>
      </vt:variant>
      <vt:variant>
        <vt:i4>188</vt:i4>
      </vt:variant>
      <vt:variant>
        <vt:i4>0</vt:i4>
      </vt:variant>
      <vt:variant>
        <vt:i4>5</vt:i4>
      </vt:variant>
      <vt:variant>
        <vt:lpwstr/>
      </vt:variant>
      <vt:variant>
        <vt:lpwstr>_Toc115343278</vt:lpwstr>
      </vt:variant>
      <vt:variant>
        <vt:i4>1114162</vt:i4>
      </vt:variant>
      <vt:variant>
        <vt:i4>182</vt:i4>
      </vt:variant>
      <vt:variant>
        <vt:i4>0</vt:i4>
      </vt:variant>
      <vt:variant>
        <vt:i4>5</vt:i4>
      </vt:variant>
      <vt:variant>
        <vt:lpwstr/>
      </vt:variant>
      <vt:variant>
        <vt:lpwstr>_Toc115343277</vt:lpwstr>
      </vt:variant>
      <vt:variant>
        <vt:i4>1114162</vt:i4>
      </vt:variant>
      <vt:variant>
        <vt:i4>176</vt:i4>
      </vt:variant>
      <vt:variant>
        <vt:i4>0</vt:i4>
      </vt:variant>
      <vt:variant>
        <vt:i4>5</vt:i4>
      </vt:variant>
      <vt:variant>
        <vt:lpwstr/>
      </vt:variant>
      <vt:variant>
        <vt:lpwstr>_Toc115343276</vt:lpwstr>
      </vt:variant>
      <vt:variant>
        <vt:i4>1114162</vt:i4>
      </vt:variant>
      <vt:variant>
        <vt:i4>170</vt:i4>
      </vt:variant>
      <vt:variant>
        <vt:i4>0</vt:i4>
      </vt:variant>
      <vt:variant>
        <vt:i4>5</vt:i4>
      </vt:variant>
      <vt:variant>
        <vt:lpwstr/>
      </vt:variant>
      <vt:variant>
        <vt:lpwstr>_Toc115343275</vt:lpwstr>
      </vt:variant>
      <vt:variant>
        <vt:i4>1114162</vt:i4>
      </vt:variant>
      <vt:variant>
        <vt:i4>164</vt:i4>
      </vt:variant>
      <vt:variant>
        <vt:i4>0</vt:i4>
      </vt:variant>
      <vt:variant>
        <vt:i4>5</vt:i4>
      </vt:variant>
      <vt:variant>
        <vt:lpwstr/>
      </vt:variant>
      <vt:variant>
        <vt:lpwstr>_Toc115343274</vt:lpwstr>
      </vt:variant>
      <vt:variant>
        <vt:i4>1114162</vt:i4>
      </vt:variant>
      <vt:variant>
        <vt:i4>158</vt:i4>
      </vt:variant>
      <vt:variant>
        <vt:i4>0</vt:i4>
      </vt:variant>
      <vt:variant>
        <vt:i4>5</vt:i4>
      </vt:variant>
      <vt:variant>
        <vt:lpwstr/>
      </vt:variant>
      <vt:variant>
        <vt:lpwstr>_Toc115343273</vt:lpwstr>
      </vt:variant>
      <vt:variant>
        <vt:i4>1114162</vt:i4>
      </vt:variant>
      <vt:variant>
        <vt:i4>152</vt:i4>
      </vt:variant>
      <vt:variant>
        <vt:i4>0</vt:i4>
      </vt:variant>
      <vt:variant>
        <vt:i4>5</vt:i4>
      </vt:variant>
      <vt:variant>
        <vt:lpwstr/>
      </vt:variant>
      <vt:variant>
        <vt:lpwstr>_Toc115343272</vt:lpwstr>
      </vt:variant>
      <vt:variant>
        <vt:i4>1114162</vt:i4>
      </vt:variant>
      <vt:variant>
        <vt:i4>146</vt:i4>
      </vt:variant>
      <vt:variant>
        <vt:i4>0</vt:i4>
      </vt:variant>
      <vt:variant>
        <vt:i4>5</vt:i4>
      </vt:variant>
      <vt:variant>
        <vt:lpwstr/>
      </vt:variant>
      <vt:variant>
        <vt:lpwstr>_Toc115343271</vt:lpwstr>
      </vt:variant>
      <vt:variant>
        <vt:i4>1114162</vt:i4>
      </vt:variant>
      <vt:variant>
        <vt:i4>140</vt:i4>
      </vt:variant>
      <vt:variant>
        <vt:i4>0</vt:i4>
      </vt:variant>
      <vt:variant>
        <vt:i4>5</vt:i4>
      </vt:variant>
      <vt:variant>
        <vt:lpwstr/>
      </vt:variant>
      <vt:variant>
        <vt:lpwstr>_Toc115343270</vt:lpwstr>
      </vt:variant>
      <vt:variant>
        <vt:i4>1048626</vt:i4>
      </vt:variant>
      <vt:variant>
        <vt:i4>134</vt:i4>
      </vt:variant>
      <vt:variant>
        <vt:i4>0</vt:i4>
      </vt:variant>
      <vt:variant>
        <vt:i4>5</vt:i4>
      </vt:variant>
      <vt:variant>
        <vt:lpwstr/>
      </vt:variant>
      <vt:variant>
        <vt:lpwstr>_Toc115343269</vt:lpwstr>
      </vt:variant>
      <vt:variant>
        <vt:i4>1048626</vt:i4>
      </vt:variant>
      <vt:variant>
        <vt:i4>128</vt:i4>
      </vt:variant>
      <vt:variant>
        <vt:i4>0</vt:i4>
      </vt:variant>
      <vt:variant>
        <vt:i4>5</vt:i4>
      </vt:variant>
      <vt:variant>
        <vt:lpwstr/>
      </vt:variant>
      <vt:variant>
        <vt:lpwstr>_Toc115343268</vt:lpwstr>
      </vt:variant>
      <vt:variant>
        <vt:i4>1048626</vt:i4>
      </vt:variant>
      <vt:variant>
        <vt:i4>122</vt:i4>
      </vt:variant>
      <vt:variant>
        <vt:i4>0</vt:i4>
      </vt:variant>
      <vt:variant>
        <vt:i4>5</vt:i4>
      </vt:variant>
      <vt:variant>
        <vt:lpwstr/>
      </vt:variant>
      <vt:variant>
        <vt:lpwstr>_Toc115343267</vt:lpwstr>
      </vt:variant>
      <vt:variant>
        <vt:i4>1048626</vt:i4>
      </vt:variant>
      <vt:variant>
        <vt:i4>116</vt:i4>
      </vt:variant>
      <vt:variant>
        <vt:i4>0</vt:i4>
      </vt:variant>
      <vt:variant>
        <vt:i4>5</vt:i4>
      </vt:variant>
      <vt:variant>
        <vt:lpwstr/>
      </vt:variant>
      <vt:variant>
        <vt:lpwstr>_Toc115343266</vt:lpwstr>
      </vt:variant>
      <vt:variant>
        <vt:i4>1048626</vt:i4>
      </vt:variant>
      <vt:variant>
        <vt:i4>110</vt:i4>
      </vt:variant>
      <vt:variant>
        <vt:i4>0</vt:i4>
      </vt:variant>
      <vt:variant>
        <vt:i4>5</vt:i4>
      </vt:variant>
      <vt:variant>
        <vt:lpwstr/>
      </vt:variant>
      <vt:variant>
        <vt:lpwstr>_Toc115343265</vt:lpwstr>
      </vt:variant>
      <vt:variant>
        <vt:i4>1048626</vt:i4>
      </vt:variant>
      <vt:variant>
        <vt:i4>104</vt:i4>
      </vt:variant>
      <vt:variant>
        <vt:i4>0</vt:i4>
      </vt:variant>
      <vt:variant>
        <vt:i4>5</vt:i4>
      </vt:variant>
      <vt:variant>
        <vt:lpwstr/>
      </vt:variant>
      <vt:variant>
        <vt:lpwstr>_Toc115343264</vt:lpwstr>
      </vt:variant>
      <vt:variant>
        <vt:i4>1048626</vt:i4>
      </vt:variant>
      <vt:variant>
        <vt:i4>98</vt:i4>
      </vt:variant>
      <vt:variant>
        <vt:i4>0</vt:i4>
      </vt:variant>
      <vt:variant>
        <vt:i4>5</vt:i4>
      </vt:variant>
      <vt:variant>
        <vt:lpwstr/>
      </vt:variant>
      <vt:variant>
        <vt:lpwstr>_Toc115343263</vt:lpwstr>
      </vt:variant>
      <vt:variant>
        <vt:i4>1048626</vt:i4>
      </vt:variant>
      <vt:variant>
        <vt:i4>92</vt:i4>
      </vt:variant>
      <vt:variant>
        <vt:i4>0</vt:i4>
      </vt:variant>
      <vt:variant>
        <vt:i4>5</vt:i4>
      </vt:variant>
      <vt:variant>
        <vt:lpwstr/>
      </vt:variant>
      <vt:variant>
        <vt:lpwstr>_Toc115343262</vt:lpwstr>
      </vt:variant>
      <vt:variant>
        <vt:i4>1048626</vt:i4>
      </vt:variant>
      <vt:variant>
        <vt:i4>86</vt:i4>
      </vt:variant>
      <vt:variant>
        <vt:i4>0</vt:i4>
      </vt:variant>
      <vt:variant>
        <vt:i4>5</vt:i4>
      </vt:variant>
      <vt:variant>
        <vt:lpwstr/>
      </vt:variant>
      <vt:variant>
        <vt:lpwstr>_Toc115343261</vt:lpwstr>
      </vt:variant>
      <vt:variant>
        <vt:i4>1048626</vt:i4>
      </vt:variant>
      <vt:variant>
        <vt:i4>80</vt:i4>
      </vt:variant>
      <vt:variant>
        <vt:i4>0</vt:i4>
      </vt:variant>
      <vt:variant>
        <vt:i4>5</vt:i4>
      </vt:variant>
      <vt:variant>
        <vt:lpwstr/>
      </vt:variant>
      <vt:variant>
        <vt:lpwstr>_Toc115343260</vt:lpwstr>
      </vt:variant>
      <vt:variant>
        <vt:i4>1245234</vt:i4>
      </vt:variant>
      <vt:variant>
        <vt:i4>74</vt:i4>
      </vt:variant>
      <vt:variant>
        <vt:i4>0</vt:i4>
      </vt:variant>
      <vt:variant>
        <vt:i4>5</vt:i4>
      </vt:variant>
      <vt:variant>
        <vt:lpwstr/>
      </vt:variant>
      <vt:variant>
        <vt:lpwstr>_Toc115343259</vt:lpwstr>
      </vt:variant>
      <vt:variant>
        <vt:i4>1245234</vt:i4>
      </vt:variant>
      <vt:variant>
        <vt:i4>68</vt:i4>
      </vt:variant>
      <vt:variant>
        <vt:i4>0</vt:i4>
      </vt:variant>
      <vt:variant>
        <vt:i4>5</vt:i4>
      </vt:variant>
      <vt:variant>
        <vt:lpwstr/>
      </vt:variant>
      <vt:variant>
        <vt:lpwstr>_Toc115343258</vt:lpwstr>
      </vt:variant>
      <vt:variant>
        <vt:i4>1245234</vt:i4>
      </vt:variant>
      <vt:variant>
        <vt:i4>62</vt:i4>
      </vt:variant>
      <vt:variant>
        <vt:i4>0</vt:i4>
      </vt:variant>
      <vt:variant>
        <vt:i4>5</vt:i4>
      </vt:variant>
      <vt:variant>
        <vt:lpwstr/>
      </vt:variant>
      <vt:variant>
        <vt:lpwstr>_Toc115343257</vt:lpwstr>
      </vt:variant>
      <vt:variant>
        <vt:i4>1245234</vt:i4>
      </vt:variant>
      <vt:variant>
        <vt:i4>56</vt:i4>
      </vt:variant>
      <vt:variant>
        <vt:i4>0</vt:i4>
      </vt:variant>
      <vt:variant>
        <vt:i4>5</vt:i4>
      </vt:variant>
      <vt:variant>
        <vt:lpwstr/>
      </vt:variant>
      <vt:variant>
        <vt:lpwstr>_Toc115343256</vt:lpwstr>
      </vt:variant>
      <vt:variant>
        <vt:i4>1245234</vt:i4>
      </vt:variant>
      <vt:variant>
        <vt:i4>50</vt:i4>
      </vt:variant>
      <vt:variant>
        <vt:i4>0</vt:i4>
      </vt:variant>
      <vt:variant>
        <vt:i4>5</vt:i4>
      </vt:variant>
      <vt:variant>
        <vt:lpwstr/>
      </vt:variant>
      <vt:variant>
        <vt:lpwstr>_Toc115343255</vt:lpwstr>
      </vt:variant>
      <vt:variant>
        <vt:i4>1245234</vt:i4>
      </vt:variant>
      <vt:variant>
        <vt:i4>44</vt:i4>
      </vt:variant>
      <vt:variant>
        <vt:i4>0</vt:i4>
      </vt:variant>
      <vt:variant>
        <vt:i4>5</vt:i4>
      </vt:variant>
      <vt:variant>
        <vt:lpwstr/>
      </vt:variant>
      <vt:variant>
        <vt:lpwstr>_Toc115343254</vt:lpwstr>
      </vt:variant>
      <vt:variant>
        <vt:i4>1245234</vt:i4>
      </vt:variant>
      <vt:variant>
        <vt:i4>38</vt:i4>
      </vt:variant>
      <vt:variant>
        <vt:i4>0</vt:i4>
      </vt:variant>
      <vt:variant>
        <vt:i4>5</vt:i4>
      </vt:variant>
      <vt:variant>
        <vt:lpwstr/>
      </vt:variant>
      <vt:variant>
        <vt:lpwstr>_Toc115343253</vt:lpwstr>
      </vt:variant>
      <vt:variant>
        <vt:i4>1245234</vt:i4>
      </vt:variant>
      <vt:variant>
        <vt:i4>32</vt:i4>
      </vt:variant>
      <vt:variant>
        <vt:i4>0</vt:i4>
      </vt:variant>
      <vt:variant>
        <vt:i4>5</vt:i4>
      </vt:variant>
      <vt:variant>
        <vt:lpwstr/>
      </vt:variant>
      <vt:variant>
        <vt:lpwstr>_Toc115343252</vt:lpwstr>
      </vt:variant>
      <vt:variant>
        <vt:i4>1245234</vt:i4>
      </vt:variant>
      <vt:variant>
        <vt:i4>26</vt:i4>
      </vt:variant>
      <vt:variant>
        <vt:i4>0</vt:i4>
      </vt:variant>
      <vt:variant>
        <vt:i4>5</vt:i4>
      </vt:variant>
      <vt:variant>
        <vt:lpwstr/>
      </vt:variant>
      <vt:variant>
        <vt:lpwstr>_Toc115343251</vt:lpwstr>
      </vt:variant>
      <vt:variant>
        <vt:i4>1245234</vt:i4>
      </vt:variant>
      <vt:variant>
        <vt:i4>20</vt:i4>
      </vt:variant>
      <vt:variant>
        <vt:i4>0</vt:i4>
      </vt:variant>
      <vt:variant>
        <vt:i4>5</vt:i4>
      </vt:variant>
      <vt:variant>
        <vt:lpwstr/>
      </vt:variant>
      <vt:variant>
        <vt:lpwstr>_Toc115343250</vt:lpwstr>
      </vt:variant>
      <vt:variant>
        <vt:i4>1179698</vt:i4>
      </vt:variant>
      <vt:variant>
        <vt:i4>14</vt:i4>
      </vt:variant>
      <vt:variant>
        <vt:i4>0</vt:i4>
      </vt:variant>
      <vt:variant>
        <vt:i4>5</vt:i4>
      </vt:variant>
      <vt:variant>
        <vt:lpwstr/>
      </vt:variant>
      <vt:variant>
        <vt:lpwstr>_Toc115343249</vt:lpwstr>
      </vt:variant>
      <vt:variant>
        <vt:i4>1179698</vt:i4>
      </vt:variant>
      <vt:variant>
        <vt:i4>8</vt:i4>
      </vt:variant>
      <vt:variant>
        <vt:i4>0</vt:i4>
      </vt:variant>
      <vt:variant>
        <vt:i4>5</vt:i4>
      </vt:variant>
      <vt:variant>
        <vt:lpwstr/>
      </vt:variant>
      <vt:variant>
        <vt:lpwstr>_Toc115343248</vt:lpwstr>
      </vt:variant>
      <vt:variant>
        <vt:i4>1179698</vt:i4>
      </vt:variant>
      <vt:variant>
        <vt:i4>2</vt:i4>
      </vt:variant>
      <vt:variant>
        <vt:i4>0</vt:i4>
      </vt:variant>
      <vt:variant>
        <vt:i4>5</vt:i4>
      </vt:variant>
      <vt:variant>
        <vt:lpwstr/>
      </vt:variant>
      <vt:variant>
        <vt:lpwstr>_Toc115343247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Handbook</dc:title>
  <dc:subject/>
  <dc:creator>Karen Houseman</dc:creator>
  <cp:keywords/>
  <dc:description/>
  <cp:lastModifiedBy>ROGERS, Phoebe (GRANGE ROAD SURGERY)</cp:lastModifiedBy>
  <cp:revision>13</cp:revision>
  <cp:lastPrinted>2022-10-12T22:36:00Z</cp:lastPrinted>
  <dcterms:created xsi:type="dcterms:W3CDTF">2026-05-27T13:20:00Z</dcterms:created>
  <dcterms:modified xsi:type="dcterms:W3CDTF">2026-06-30T13:45:00Z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0x0101008BE0498E4C212140B291A1D4008A9FD7</vt:lpwstr>
  </property>
  <property fmtid="{D5CDD505-2E9C-101B-9397-08002B2CF9AE}" pid="3" name="Order">
    <vt:r8>2018000</vt:r8>
  </property>
  <property fmtid="{D5CDD505-2E9C-101B-9397-08002B2CF9AE}" pid="4" name="MediaServiceImageTags">
    <vt:lpwstr/>
  </property>
</Properties>
</file>